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Lst>
  <p:sldSz cy="10692000" cx="7560000"/>
  <p:notesSz cx="6858000" cy="9144000"/>
  <p:embeddedFontLst>
    <p:embeddedFont>
      <p:font typeface="Amaranth"/>
      <p:regular r:id="rId7"/>
      <p:bold r:id="rId8"/>
      <p:italic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368">
          <p15:clr>
            <a:srgbClr val="A4A3A4"/>
          </p15:clr>
        </p15:guide>
        <p15:guide id="2" pos="2381">
          <p15:clr>
            <a:srgbClr val="A4A3A4"/>
          </p15:clr>
        </p15:guide>
      </p15:sldGuideLst>
    </p:ext>
    <p:ext uri="GoogleSlidesCustomDataVersion2">
      <go:slidesCustomData xmlns:go="http://customooxmlschemas.google.com/" r:id="rId11" roundtripDataSignature="AMtx7miz5uEPTubXaLpCXxObZETEJ7oLn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368" orient="horz"/>
        <p:guide pos="2381"/>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customschemas.google.com/relationships/presentationmetadata" Target="metadata"/><Relationship Id="rId10" Type="http://schemas.openxmlformats.org/officeDocument/2006/relationships/font" Target="fonts/Amaranth-boldItalic.fntdata"/><Relationship Id="rId9" Type="http://schemas.openxmlformats.org/officeDocument/2006/relationships/font" Target="fonts/Amaranth-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Amaranth-regular.fntdata"/><Relationship Id="rId8" Type="http://schemas.openxmlformats.org/officeDocument/2006/relationships/font" Target="fonts/Amaranth-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3"/>
          <p:cNvSpPr txBox="1"/>
          <p:nvPr>
            <p:ph type="ctrTitle"/>
          </p:nvPr>
        </p:nvSpPr>
        <p:spPr>
          <a:xfrm>
            <a:off x="257712" y="1547778"/>
            <a:ext cx="7044600" cy="42669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3"/>
          <p:cNvSpPr txBox="1"/>
          <p:nvPr>
            <p:ph idx="1" type="subTitle"/>
          </p:nvPr>
        </p:nvSpPr>
        <p:spPr>
          <a:xfrm>
            <a:off x="257705" y="5891409"/>
            <a:ext cx="7044600" cy="1647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3"/>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2"/>
          <p:cNvSpPr txBox="1"/>
          <p:nvPr>
            <p:ph hasCustomPrompt="1" type="title"/>
          </p:nvPr>
        </p:nvSpPr>
        <p:spPr>
          <a:xfrm>
            <a:off x="257705" y="2299346"/>
            <a:ext cx="7044600" cy="4081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2"/>
          <p:cNvSpPr txBox="1"/>
          <p:nvPr>
            <p:ph idx="1" type="body"/>
          </p:nvPr>
        </p:nvSpPr>
        <p:spPr>
          <a:xfrm>
            <a:off x="257705" y="6552657"/>
            <a:ext cx="7044600" cy="27039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2"/>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3"/>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4"/>
          <p:cNvSpPr txBox="1"/>
          <p:nvPr>
            <p:ph type="title"/>
          </p:nvPr>
        </p:nvSpPr>
        <p:spPr>
          <a:xfrm>
            <a:off x="257705" y="4471058"/>
            <a:ext cx="7044600" cy="17499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4"/>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5"/>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5"/>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9" name="Google Shape;19;p5"/>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6"/>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6"/>
          <p:cNvSpPr txBox="1"/>
          <p:nvPr>
            <p:ph idx="1" type="body"/>
          </p:nvPr>
        </p:nvSpPr>
        <p:spPr>
          <a:xfrm>
            <a:off x="257705" y="2395696"/>
            <a:ext cx="3306900" cy="71019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3" name="Google Shape;23;p6"/>
          <p:cNvSpPr txBox="1"/>
          <p:nvPr>
            <p:ph idx="2" type="body"/>
          </p:nvPr>
        </p:nvSpPr>
        <p:spPr>
          <a:xfrm>
            <a:off x="3995291" y="2395696"/>
            <a:ext cx="3306900" cy="71019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4" name="Google Shape;24;p6"/>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7"/>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7"/>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8"/>
          <p:cNvSpPr txBox="1"/>
          <p:nvPr>
            <p:ph type="title"/>
          </p:nvPr>
        </p:nvSpPr>
        <p:spPr>
          <a:xfrm>
            <a:off x="257705" y="1154948"/>
            <a:ext cx="2321700" cy="15708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8"/>
          <p:cNvSpPr txBox="1"/>
          <p:nvPr>
            <p:ph idx="1" type="body"/>
          </p:nvPr>
        </p:nvSpPr>
        <p:spPr>
          <a:xfrm>
            <a:off x="257705" y="2888617"/>
            <a:ext cx="2321700" cy="66090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8"/>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9"/>
          <p:cNvSpPr txBox="1"/>
          <p:nvPr>
            <p:ph type="title"/>
          </p:nvPr>
        </p:nvSpPr>
        <p:spPr>
          <a:xfrm>
            <a:off x="405325" y="935745"/>
            <a:ext cx="5264700" cy="8503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9"/>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0"/>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0"/>
          <p:cNvSpPr txBox="1"/>
          <p:nvPr>
            <p:ph type="title"/>
          </p:nvPr>
        </p:nvSpPr>
        <p:spPr>
          <a:xfrm>
            <a:off x="219508" y="2563450"/>
            <a:ext cx="3344400" cy="3081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0"/>
          <p:cNvSpPr txBox="1"/>
          <p:nvPr>
            <p:ph idx="1" type="subTitle"/>
          </p:nvPr>
        </p:nvSpPr>
        <p:spPr>
          <a:xfrm>
            <a:off x="219508" y="5826865"/>
            <a:ext cx="3344400" cy="25674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0"/>
          <p:cNvSpPr txBox="1"/>
          <p:nvPr>
            <p:ph idx="2" type="body"/>
          </p:nvPr>
        </p:nvSpPr>
        <p:spPr>
          <a:xfrm>
            <a:off x="4083839" y="1505164"/>
            <a:ext cx="3172200" cy="76812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10"/>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1"/>
          <p:cNvSpPr txBox="1"/>
          <p:nvPr>
            <p:ph idx="1" type="body"/>
          </p:nvPr>
        </p:nvSpPr>
        <p:spPr>
          <a:xfrm>
            <a:off x="257705" y="8794266"/>
            <a:ext cx="4959600" cy="12579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2"/>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2"/>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hyperlink" Target="mailto:enquiries@nhsdigital.nhs.uk" TargetMode="External"/><Relationship Id="rId5"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
          <p:cNvSpPr/>
          <p:nvPr/>
        </p:nvSpPr>
        <p:spPr>
          <a:xfrm>
            <a:off x="316500" y="2060306"/>
            <a:ext cx="6926700" cy="4815900"/>
          </a:xfrm>
          <a:prstGeom prst="rect">
            <a:avLst/>
          </a:prstGeom>
          <a:solidFill>
            <a:schemeClr val="lt1"/>
          </a:solidFill>
          <a:ln cap="flat" cmpd="sng" w="9525">
            <a:solidFill>
              <a:schemeClr val="lt1"/>
            </a:solidFill>
            <a:prstDash val="solid"/>
            <a:round/>
            <a:headEnd len="sm" w="sm" type="none"/>
            <a:tailEnd len="sm" w="sm" type="none"/>
          </a:ln>
        </p:spPr>
        <p:txBody>
          <a:bodyPr anchorCtr="0" anchor="t" bIns="91425" lIns="91425" spcFirstLastPara="1" rIns="91425" wrap="square" tIns="91425">
            <a:noAutofit/>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Our new topic this half term is “Our Planet.” This exciting theme will give the children opportunities to explore the world around them, including nature, animals, different environments, and how we can care for our planet. We will delve into texts such as  Down in the garden and up in the dirt, Poles apart and Hot and cold. </a:t>
            </a:r>
            <a:endParaRPr b="0" baseline="30000" i="0" sz="1000" u="none" cap="none" strike="noStrike">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t/>
            </a:r>
            <a:endParaRPr b="0" i="0" sz="1000" u="none" cap="none" strike="noStrike">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rPr b="0" i="0" lang="en-GB" sz="1000" u="none" cap="none" strike="noStrike">
                <a:solidFill>
                  <a:schemeClr val="dk1"/>
                </a:solidFill>
                <a:latin typeface="Amaranth"/>
                <a:ea typeface="Amaranth"/>
                <a:cs typeface="Amaranth"/>
                <a:sym typeface="Amaranth"/>
              </a:rPr>
              <a:t>Reception children will </a:t>
            </a:r>
            <a:r>
              <a:rPr lang="en-GB" sz="1000">
                <a:solidFill>
                  <a:schemeClr val="dk1"/>
                </a:solidFill>
                <a:latin typeface="Amaranth"/>
                <a:ea typeface="Amaranth"/>
                <a:cs typeface="Amaranth"/>
                <a:sym typeface="Amaranth"/>
              </a:rPr>
              <a:t>begin p</a:t>
            </a:r>
            <a:r>
              <a:rPr b="0" i="0" lang="en-GB" sz="1000" u="none" cap="none" strike="noStrike">
                <a:solidFill>
                  <a:schemeClr val="dk1"/>
                </a:solidFill>
                <a:latin typeface="Amaranth"/>
                <a:ea typeface="Amaranth"/>
                <a:cs typeface="Amaranth"/>
                <a:sym typeface="Amaranth"/>
              </a:rPr>
              <a:t>hase </a:t>
            </a:r>
            <a:r>
              <a:rPr lang="en-GB" sz="1000">
                <a:solidFill>
                  <a:schemeClr val="dk1"/>
                </a:solidFill>
                <a:latin typeface="Amaranth"/>
                <a:ea typeface="Amaranth"/>
                <a:cs typeface="Amaranth"/>
                <a:sym typeface="Amaranth"/>
              </a:rPr>
              <a:t>4</a:t>
            </a:r>
            <a:r>
              <a:rPr b="0" i="0" lang="en-GB" sz="1000" u="none" cap="none" strike="noStrike">
                <a:solidFill>
                  <a:schemeClr val="dk1"/>
                </a:solidFill>
                <a:latin typeface="Amaranth"/>
                <a:ea typeface="Amaranth"/>
                <a:cs typeface="Amaranth"/>
                <a:sym typeface="Amaranth"/>
              </a:rPr>
              <a:t>  phonics, </a:t>
            </a:r>
            <a:r>
              <a:rPr lang="en-GB" sz="1000">
                <a:solidFill>
                  <a:schemeClr val="dk1"/>
                </a:solidFill>
                <a:latin typeface="Amaranth"/>
                <a:ea typeface="Amaranth"/>
                <a:cs typeface="Amaranth"/>
                <a:sym typeface="Amaranth"/>
              </a:rPr>
              <a:t>focussing</a:t>
            </a:r>
            <a:r>
              <a:rPr lang="en-GB" sz="1000">
                <a:solidFill>
                  <a:schemeClr val="dk1"/>
                </a:solidFill>
                <a:latin typeface="Amaranth"/>
                <a:ea typeface="Amaranth"/>
                <a:cs typeface="Amaranth"/>
                <a:sym typeface="Amaranth"/>
              </a:rPr>
              <a:t> on more tricky words and breaking down longer words with their </a:t>
            </a:r>
            <a:r>
              <a:rPr lang="en-GB" sz="1000">
                <a:solidFill>
                  <a:schemeClr val="dk1"/>
                </a:solidFill>
                <a:latin typeface="Amaranth"/>
                <a:ea typeface="Amaranth"/>
                <a:cs typeface="Amaranth"/>
                <a:sym typeface="Amaranth"/>
              </a:rPr>
              <a:t>decoding</a:t>
            </a:r>
            <a:r>
              <a:rPr lang="en-GB" sz="1000">
                <a:solidFill>
                  <a:schemeClr val="dk1"/>
                </a:solidFill>
                <a:latin typeface="Amaranth"/>
                <a:ea typeface="Amaranth"/>
                <a:cs typeface="Amaranth"/>
                <a:sym typeface="Amaranth"/>
              </a:rPr>
              <a:t> and segementing skills. </a:t>
            </a:r>
            <a:r>
              <a:rPr b="0" i="0" lang="en-GB" sz="1000" u="none" cap="none" strike="noStrike">
                <a:solidFill>
                  <a:schemeClr val="dk1"/>
                </a:solidFill>
                <a:latin typeface="Amaranth"/>
                <a:ea typeface="Amaranth"/>
                <a:cs typeface="Amaranth"/>
                <a:sym typeface="Amaranth"/>
              </a:rPr>
              <a:t>You can support your child at home by soundi</a:t>
            </a:r>
            <a:r>
              <a:rPr b="0" i="0" lang="en-GB" sz="1000" u="none" cap="none" strike="noStrike">
                <a:solidFill>
                  <a:schemeClr val="dk1"/>
                </a:solidFill>
                <a:latin typeface="Amaranth"/>
                <a:ea typeface="Amaranth"/>
                <a:cs typeface="Amaranth"/>
                <a:sym typeface="Amaranth"/>
              </a:rPr>
              <a:t>n</a:t>
            </a:r>
            <a:r>
              <a:rPr b="0" i="0" lang="en-GB" sz="1000" u="none" cap="none" strike="noStrike">
                <a:solidFill>
                  <a:schemeClr val="dk1"/>
                </a:solidFill>
                <a:latin typeface="Amaranth"/>
                <a:ea typeface="Amaranth"/>
                <a:cs typeface="Amaranth"/>
                <a:sym typeface="Amaranth"/>
              </a:rPr>
              <a:t>g out words such as ‘</a:t>
            </a:r>
            <a:r>
              <a:rPr lang="en-GB" sz="1000">
                <a:solidFill>
                  <a:schemeClr val="dk1"/>
                </a:solidFill>
                <a:latin typeface="Amaranth"/>
                <a:ea typeface="Amaranth"/>
                <a:cs typeface="Amaranth"/>
                <a:sym typeface="Amaranth"/>
              </a:rPr>
              <a:t>s-i-ng-i-ng</a:t>
            </a:r>
            <a:r>
              <a:rPr b="0" i="0" lang="en-GB" sz="1000" u="none" cap="none" strike="noStrike">
                <a:solidFill>
                  <a:schemeClr val="dk1"/>
                </a:solidFill>
                <a:latin typeface="Amaranth"/>
                <a:ea typeface="Amaranth"/>
                <a:cs typeface="Amaranth"/>
                <a:sym typeface="Amaranth"/>
              </a:rPr>
              <a:t>’ in everyday conversations to help them hear the blends and digraphs.  Nursery children will continue with their foundations to phonics lessons daily, with the younger children working on their phonological awareness and the older children working on initial sounds  ready for the</a:t>
            </a:r>
            <a:r>
              <a:rPr lang="en-GB" sz="1000">
                <a:solidFill>
                  <a:schemeClr val="dk1"/>
                </a:solidFill>
                <a:latin typeface="Amaranth"/>
                <a:ea typeface="Amaranth"/>
                <a:cs typeface="Amaranth"/>
                <a:sym typeface="Amaranth"/>
              </a:rPr>
              <a:t>ir </a:t>
            </a:r>
            <a:r>
              <a:rPr lang="en-GB" sz="1000">
                <a:solidFill>
                  <a:schemeClr val="dk1"/>
                </a:solidFill>
                <a:latin typeface="Amaranth"/>
                <a:ea typeface="Amaranth"/>
                <a:cs typeface="Amaranth"/>
                <a:sym typeface="Amaranth"/>
              </a:rPr>
              <a:t>transition</a:t>
            </a:r>
            <a:r>
              <a:rPr lang="en-GB" sz="1000">
                <a:solidFill>
                  <a:schemeClr val="dk1"/>
                </a:solidFill>
                <a:latin typeface="Amaranth"/>
                <a:ea typeface="Amaranth"/>
                <a:cs typeface="Amaranth"/>
                <a:sym typeface="Amaranth"/>
              </a:rPr>
              <a:t> to Reception. </a:t>
            </a:r>
            <a:r>
              <a:rPr b="0" i="0" lang="en-GB" sz="1000" u="none" cap="none" strike="noStrike">
                <a:solidFill>
                  <a:schemeClr val="dk1"/>
                </a:solidFill>
                <a:latin typeface="Amaranth"/>
                <a:ea typeface="Amaranth"/>
                <a:cs typeface="Amaranth"/>
                <a:sym typeface="Amaranth"/>
              </a:rPr>
              <a:t>The children also take part in Maths White Rose sessions daily  to develop their understanding of numerical concepts. </a:t>
            </a:r>
            <a:r>
              <a:rPr b="0" i="0" lang="en-GB" sz="1000" u="none" cap="none" strike="noStrike">
                <a:solidFill>
                  <a:schemeClr val="dk1"/>
                </a:solidFill>
                <a:highlight>
                  <a:schemeClr val="lt1"/>
                </a:highlight>
                <a:latin typeface="Amaranth"/>
                <a:ea typeface="Amaranth"/>
                <a:cs typeface="Amaranth"/>
                <a:sym typeface="Amaranth"/>
              </a:rPr>
              <a:t>Reception will </a:t>
            </a:r>
            <a:r>
              <a:rPr lang="en-GB" sz="1000">
                <a:solidFill>
                  <a:schemeClr val="dk1"/>
                </a:solidFill>
                <a:highlight>
                  <a:schemeClr val="lt1"/>
                </a:highlight>
                <a:latin typeface="Amaranth"/>
                <a:ea typeface="Amaranth"/>
                <a:cs typeface="Amaranth"/>
                <a:sym typeface="Amaranth"/>
              </a:rPr>
              <a:t>continue with</a:t>
            </a:r>
            <a:r>
              <a:rPr b="0" i="0" lang="en-GB" sz="1000" u="none" cap="none" strike="noStrike">
                <a:solidFill>
                  <a:schemeClr val="dk1"/>
                </a:solidFill>
                <a:highlight>
                  <a:schemeClr val="lt1"/>
                </a:highlight>
                <a:latin typeface="Amaranth"/>
                <a:ea typeface="Amaranth"/>
                <a:cs typeface="Amaranth"/>
                <a:sym typeface="Amaranth"/>
              </a:rPr>
              <a:t> building 9 and 10, then move onto 3d shapes and to 20 and beyond. Nursery will look at </a:t>
            </a:r>
            <a:r>
              <a:rPr lang="en-GB" sz="1000">
                <a:solidFill>
                  <a:schemeClr val="dk1"/>
                </a:solidFill>
                <a:highlight>
                  <a:schemeClr val="lt1"/>
                </a:highlight>
                <a:latin typeface="Amaranth"/>
                <a:ea typeface="Amaranth"/>
                <a:cs typeface="Amaranth"/>
                <a:sym typeface="Amaranth"/>
              </a:rPr>
              <a:t>pattern and shape, space and </a:t>
            </a:r>
            <a:r>
              <a:rPr lang="en-GB" sz="1000">
                <a:solidFill>
                  <a:schemeClr val="dk1"/>
                </a:solidFill>
                <a:highlight>
                  <a:schemeClr val="lt1"/>
                </a:highlight>
                <a:latin typeface="Amaranth"/>
                <a:ea typeface="Amaranth"/>
                <a:cs typeface="Amaranth"/>
                <a:sym typeface="Amaranth"/>
              </a:rPr>
              <a:t>measure</a:t>
            </a:r>
            <a:r>
              <a:rPr lang="en-GB" sz="1000">
                <a:solidFill>
                  <a:schemeClr val="dk1"/>
                </a:solidFill>
                <a:highlight>
                  <a:schemeClr val="lt1"/>
                </a:highlight>
                <a:latin typeface="Amaranth"/>
                <a:ea typeface="Amaranth"/>
                <a:cs typeface="Amaranth"/>
                <a:sym typeface="Amaranth"/>
              </a:rPr>
              <a:t>. </a:t>
            </a:r>
            <a:endParaRPr b="0" i="0" sz="1000" u="none" cap="none" strike="noStrike">
              <a:solidFill>
                <a:schemeClr val="dk1"/>
              </a:solidFill>
              <a:highlight>
                <a:schemeClr val="lt1"/>
              </a:highlight>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We will continue our adventure with</a:t>
            </a:r>
            <a:r>
              <a:rPr lang="en-GB" sz="1000">
                <a:solidFill>
                  <a:schemeClr val="dk1"/>
                </a:solidFill>
                <a:latin typeface="Amaranth"/>
                <a:ea typeface="Amaranth"/>
                <a:cs typeface="Amaranth"/>
                <a:sym typeface="Amaranth"/>
              </a:rPr>
              <a:t> ‘drawing club’  a</a:t>
            </a:r>
            <a:r>
              <a:rPr b="0" i="0" lang="en-GB" sz="1000" u="none" cap="none" strike="noStrike">
                <a:solidFill>
                  <a:schemeClr val="dk1"/>
                </a:solidFill>
                <a:latin typeface="Amaranth"/>
                <a:ea typeface="Amaranth"/>
                <a:cs typeface="Amaranth"/>
                <a:sym typeface="Amaranth"/>
              </a:rPr>
              <a:t>t least three times a week</a:t>
            </a:r>
            <a:r>
              <a:rPr lang="en-GB" sz="1000">
                <a:solidFill>
                  <a:schemeClr val="dk1"/>
                </a:solidFill>
                <a:latin typeface="Amaranth"/>
                <a:ea typeface="Amaranth"/>
                <a:cs typeface="Amaranth"/>
                <a:sym typeface="Amaranth"/>
              </a:rPr>
              <a:t>. </a:t>
            </a:r>
            <a:r>
              <a:rPr b="0" i="0" lang="en-GB" sz="1000" u="none" cap="none" strike="noStrike">
                <a:solidFill>
                  <a:schemeClr val="dk1"/>
                </a:solidFill>
                <a:latin typeface="Amaranth"/>
                <a:ea typeface="Amaranth"/>
                <a:cs typeface="Amaranth"/>
                <a:sym typeface="Amaranth"/>
              </a:rPr>
              <a:t> </a:t>
            </a:r>
            <a:r>
              <a:rPr lang="en-GB" sz="1000">
                <a:solidFill>
                  <a:schemeClr val="dk1"/>
                </a:solidFill>
                <a:latin typeface="Amaranth"/>
                <a:ea typeface="Amaranth"/>
                <a:cs typeface="Amaranth"/>
                <a:sym typeface="Amaranth"/>
              </a:rPr>
              <a:t>We  have noticed great progress in the childrens’s </a:t>
            </a:r>
            <a:r>
              <a:rPr lang="en-GB" sz="1000">
                <a:solidFill>
                  <a:schemeClr val="dk1"/>
                </a:solidFill>
                <a:latin typeface="Amaranth"/>
                <a:ea typeface="Amaranth"/>
                <a:cs typeface="Amaranth"/>
                <a:sym typeface="Amaranth"/>
              </a:rPr>
              <a:t>comprehension</a:t>
            </a:r>
            <a:r>
              <a:rPr lang="en-GB" sz="1000">
                <a:solidFill>
                  <a:schemeClr val="dk1"/>
                </a:solidFill>
                <a:latin typeface="Amaranth"/>
                <a:ea typeface="Amaranth"/>
                <a:cs typeface="Amaranth"/>
                <a:sym typeface="Amaranth"/>
              </a:rPr>
              <a:t> skills since we began our </a:t>
            </a:r>
            <a:r>
              <a:rPr lang="en-GB" sz="1000">
                <a:solidFill>
                  <a:schemeClr val="dk1"/>
                </a:solidFill>
                <a:latin typeface="Amaranth"/>
                <a:ea typeface="Amaranth"/>
                <a:cs typeface="Amaranth"/>
                <a:sym typeface="Amaranth"/>
              </a:rPr>
              <a:t>journey.</a:t>
            </a:r>
            <a:r>
              <a:rPr b="0" i="0" lang="en-GB" sz="1000" u="none" cap="none" strike="noStrike">
                <a:solidFill>
                  <a:schemeClr val="dk1"/>
                </a:solidFill>
                <a:latin typeface="Amaranth"/>
                <a:ea typeface="Amaranth"/>
                <a:cs typeface="Amaranth"/>
                <a:sym typeface="Amaranth"/>
              </a:rPr>
              <a:t> Each week we focus on a different story, tale or animation and the children are in control of where they want to take their learning to go. We also work on our fine motor skills too afterwards and the staff are in awe of the masterpieces the children are creating. </a:t>
            </a:r>
            <a:endParaRPr b="0" i="0" sz="1000" u="none" cap="none" strike="noStrike">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t/>
            </a:r>
            <a:endParaRPr b="0" i="0" sz="1000" u="none" cap="none" strike="noStrike">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rPr b="0" i="0" lang="en-GB" sz="1000" u="none" cap="none" strike="noStrike">
                <a:solidFill>
                  <a:schemeClr val="dk1"/>
                </a:solidFill>
                <a:latin typeface="Amaranth"/>
                <a:ea typeface="Amaranth"/>
                <a:cs typeface="Amaranth"/>
                <a:sym typeface="Amaranth"/>
              </a:rPr>
              <a:t>It is part of EBOR’s universal offer that every child within early years is screened on Wellcomm, which is a toolkit designed for practitioners to identify and support children with their early communication skills. Mrs Seaver will be completing the screening between now and the end of the academic year where she will enjoy one on one time with the children playing communication games. </a:t>
            </a:r>
            <a:endParaRPr b="0" i="0" sz="1000" u="none" cap="none" strike="noStrike">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t/>
            </a:r>
            <a:endParaRPr b="0" i="0" sz="1000" u="none" cap="none" strike="noStrike">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rPr b="0" i="0" lang="en-GB" sz="1000" u="none" cap="none" strike="noStrike">
                <a:solidFill>
                  <a:schemeClr val="dk1"/>
                </a:solidFill>
                <a:latin typeface="Amaranth"/>
                <a:ea typeface="Amaranth"/>
                <a:cs typeface="Amaranth"/>
                <a:sym typeface="Amaranth"/>
              </a:rPr>
              <a:t>You can follow your child’s journey on Tapestry, where we share our observations and you can also share activities and progress at home. If you do not yet have access to this, please check your email inbox or let a member of the team know. </a:t>
            </a:r>
            <a:endParaRPr b="0" i="0" sz="1000" u="none" cap="none" strike="noStrike">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We are very </a:t>
            </a:r>
            <a:r>
              <a:rPr lang="en-GB" sz="1000">
                <a:solidFill>
                  <a:schemeClr val="dk1"/>
                </a:solidFill>
                <a:latin typeface="Amaranth"/>
                <a:ea typeface="Amaranth"/>
                <a:cs typeface="Amaranth"/>
                <a:sym typeface="Amaranth"/>
              </a:rPr>
              <a:t>excited</a:t>
            </a:r>
            <a:r>
              <a:rPr lang="en-GB" sz="1000">
                <a:solidFill>
                  <a:schemeClr val="dk1"/>
                </a:solidFill>
                <a:latin typeface="Amaranth"/>
                <a:ea typeface="Amaranth"/>
                <a:cs typeface="Amaranth"/>
                <a:sym typeface="Amaranth"/>
              </a:rPr>
              <a:t> to announce we </a:t>
            </a:r>
            <a:r>
              <a:rPr lang="en-GB" sz="1000">
                <a:solidFill>
                  <a:schemeClr val="dk1"/>
                </a:solidFill>
                <a:latin typeface="Amaranth"/>
                <a:ea typeface="Amaranth"/>
                <a:cs typeface="Amaranth"/>
                <a:sym typeface="Amaranth"/>
              </a:rPr>
              <a:t>will</a:t>
            </a:r>
            <a:r>
              <a:rPr lang="en-GB" sz="1000">
                <a:solidFill>
                  <a:schemeClr val="dk1"/>
                </a:solidFill>
                <a:latin typeface="Amaranth"/>
                <a:ea typeface="Amaranth"/>
                <a:cs typeface="Amaranth"/>
                <a:sym typeface="Amaranth"/>
              </a:rPr>
              <a:t> soon be launching our fine motor borrow bags for your child to enjoy </a:t>
            </a:r>
            <a:r>
              <a:rPr lang="en-GB" sz="1000">
                <a:solidFill>
                  <a:schemeClr val="dk1"/>
                </a:solidFill>
                <a:latin typeface="Amaranth"/>
                <a:ea typeface="Amaranth"/>
                <a:cs typeface="Amaranth"/>
                <a:sym typeface="Amaranth"/>
              </a:rPr>
              <a:t>different</a:t>
            </a:r>
            <a:r>
              <a:rPr lang="en-GB" sz="1000">
                <a:solidFill>
                  <a:schemeClr val="dk1"/>
                </a:solidFill>
                <a:latin typeface="Amaranth"/>
                <a:ea typeface="Amaranth"/>
                <a:cs typeface="Amaranth"/>
                <a:sym typeface="Amaranth"/>
              </a:rPr>
              <a:t> fine motor actvtities at home to support their physical </a:t>
            </a:r>
            <a:r>
              <a:rPr lang="en-GB" sz="1000">
                <a:solidFill>
                  <a:schemeClr val="dk1"/>
                </a:solidFill>
                <a:latin typeface="Amaranth"/>
                <a:ea typeface="Amaranth"/>
                <a:cs typeface="Amaranth"/>
                <a:sym typeface="Amaranth"/>
              </a:rPr>
              <a:t>development. More details will follow regarding this shortly, </a:t>
            </a:r>
            <a:endParaRPr sz="1000">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t/>
            </a:r>
            <a:endParaRPr b="0" i="0" sz="1000" u="none" cap="none" strike="noStrike">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t/>
            </a:r>
            <a:endParaRPr b="0" i="0" sz="1000" u="none" cap="none" strike="noStrike">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rPr b="0" i="0" lang="en-GB" sz="1000" u="none" cap="none" strike="noStrike">
                <a:solidFill>
                  <a:schemeClr val="dk1"/>
                </a:solidFill>
                <a:latin typeface="Amaranth"/>
                <a:ea typeface="Amaranth"/>
                <a:cs typeface="Amaranth"/>
                <a:sym typeface="Amaranth"/>
              </a:rPr>
              <a:t>Thank you for your support, </a:t>
            </a:r>
            <a:endParaRPr b="0" i="0" sz="1000" u="none" cap="none" strike="noStrike">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rPr b="0" i="0" lang="en-GB" sz="1000" u="none" cap="none" strike="noStrike">
                <a:solidFill>
                  <a:schemeClr val="dk1"/>
                </a:solidFill>
                <a:latin typeface="Amaranth"/>
                <a:ea typeface="Amaranth"/>
                <a:cs typeface="Amaranth"/>
                <a:sym typeface="Amaranth"/>
              </a:rPr>
              <a:t>The EYFS Team </a:t>
            </a:r>
            <a:endParaRPr b="0" i="0" sz="1000" u="none" cap="none" strike="noStrike">
              <a:solidFill>
                <a:schemeClr val="dk1"/>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t/>
            </a:r>
            <a:endParaRPr b="0" i="0" sz="1000" u="none" cap="none" strike="noStrike">
              <a:solidFill>
                <a:schemeClr val="dk1"/>
              </a:solidFill>
              <a:latin typeface="Amaranth"/>
              <a:ea typeface="Amaranth"/>
              <a:cs typeface="Amaranth"/>
              <a:sym typeface="Amaranth"/>
            </a:endParaRPr>
          </a:p>
        </p:txBody>
      </p:sp>
      <p:sp>
        <p:nvSpPr>
          <p:cNvPr id="55" name="Google Shape;55;p1"/>
          <p:cNvSpPr txBox="1"/>
          <p:nvPr/>
        </p:nvSpPr>
        <p:spPr>
          <a:xfrm>
            <a:off x="3780000" y="1459263"/>
            <a:ext cx="3648000" cy="492600"/>
          </a:xfrm>
          <a:prstGeom prst="rect">
            <a:avLst/>
          </a:prstGeom>
          <a:noFill/>
          <a:ln>
            <a:noFill/>
          </a:ln>
        </p:spPr>
        <p:txBody>
          <a:bodyPr anchorCtr="0" anchor="t" bIns="91425" lIns="91425" spcFirstLastPara="1" rIns="91425" wrap="square" tIns="91425">
            <a:spAutoFit/>
          </a:bodyPr>
          <a:lstStyle/>
          <a:p>
            <a:pPr indent="0" lvl="0" marL="0" marR="0" rtl="0" algn="r">
              <a:lnSpc>
                <a:spcPct val="100000"/>
              </a:lnSpc>
              <a:spcBef>
                <a:spcPts val="0"/>
              </a:spcBef>
              <a:spcAft>
                <a:spcPts val="0"/>
              </a:spcAft>
              <a:buClr>
                <a:schemeClr val="dk1"/>
              </a:buClr>
              <a:buSzPts val="1100"/>
              <a:buFont typeface="Arial"/>
              <a:buNone/>
            </a:pPr>
            <a:r>
              <a:rPr b="0" i="0" lang="en-GB" sz="2000" u="none" cap="none" strike="noStrike">
                <a:solidFill>
                  <a:schemeClr val="dk1"/>
                </a:solidFill>
                <a:latin typeface="Amaranth"/>
                <a:ea typeface="Amaranth"/>
                <a:cs typeface="Amaranth"/>
                <a:sym typeface="Amaranth"/>
              </a:rPr>
              <a:t>Topic: </a:t>
            </a:r>
            <a:r>
              <a:rPr lang="en-GB" sz="2000">
                <a:solidFill>
                  <a:schemeClr val="dk1"/>
                </a:solidFill>
                <a:latin typeface="Amaranth"/>
                <a:ea typeface="Amaranth"/>
                <a:cs typeface="Amaranth"/>
                <a:sym typeface="Amaranth"/>
              </a:rPr>
              <a:t>Our Planet</a:t>
            </a:r>
            <a:r>
              <a:rPr b="0" i="0" lang="en-GB" sz="2000" u="none" cap="none" strike="noStrike">
                <a:solidFill>
                  <a:schemeClr val="dk1"/>
                </a:solidFill>
                <a:latin typeface="Amaranth"/>
                <a:ea typeface="Amaranth"/>
                <a:cs typeface="Amaranth"/>
                <a:sym typeface="Amaranth"/>
              </a:rPr>
              <a:t> </a:t>
            </a:r>
            <a:endParaRPr b="0" i="0" sz="2000" u="none" cap="none" strike="noStrike">
              <a:solidFill>
                <a:srgbClr val="000000"/>
              </a:solidFill>
              <a:latin typeface="Amaranth"/>
              <a:ea typeface="Amaranth"/>
              <a:cs typeface="Amaranth"/>
              <a:sym typeface="Amaranth"/>
            </a:endParaRPr>
          </a:p>
        </p:txBody>
      </p:sp>
      <p:sp>
        <p:nvSpPr>
          <p:cNvPr id="56" name="Google Shape;56;p1"/>
          <p:cNvSpPr/>
          <p:nvPr/>
        </p:nvSpPr>
        <p:spPr>
          <a:xfrm>
            <a:off x="4152575" y="7560500"/>
            <a:ext cx="3199200" cy="16035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1" i="0" lang="en-GB" sz="1400" u="sng" cap="none" strike="noStrike">
                <a:solidFill>
                  <a:srgbClr val="D70000"/>
                </a:solidFill>
                <a:latin typeface="Amaranth"/>
                <a:ea typeface="Amaranth"/>
                <a:cs typeface="Amaranth"/>
                <a:sym typeface="Amaranth"/>
              </a:rPr>
              <a:t>Key dates</a:t>
            </a:r>
            <a:endParaRPr b="1" i="0" sz="1400" u="sng" cap="none" strike="noStrike">
              <a:solidFill>
                <a:srgbClr val="D70000"/>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t/>
            </a:r>
            <a:endParaRPr b="1" u="sng">
              <a:solidFill>
                <a:srgbClr val="D70000"/>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rPr b="1" lang="en-GB" sz="1100">
                <a:solidFill>
                  <a:srgbClr val="D70000"/>
                </a:solidFill>
                <a:latin typeface="Amaranth"/>
                <a:ea typeface="Amaranth"/>
                <a:cs typeface="Amaranth"/>
                <a:sym typeface="Amaranth"/>
              </a:rPr>
              <a:t>Thursday 16th April - </a:t>
            </a:r>
            <a:r>
              <a:rPr lang="en-GB" sz="1100">
                <a:solidFill>
                  <a:schemeClr val="dk1"/>
                </a:solidFill>
                <a:latin typeface="Amaranth"/>
                <a:ea typeface="Amaranth"/>
                <a:cs typeface="Amaranth"/>
                <a:sym typeface="Amaranth"/>
              </a:rPr>
              <a:t>National Offer day for Nursery children who will be moving into Reception in September 2026 (Please note  it will be the local </a:t>
            </a:r>
            <a:r>
              <a:rPr lang="en-GB" sz="1100">
                <a:solidFill>
                  <a:schemeClr val="dk1"/>
                </a:solidFill>
                <a:latin typeface="Amaranth"/>
                <a:ea typeface="Amaranth"/>
                <a:cs typeface="Amaranth"/>
                <a:sym typeface="Amaranth"/>
              </a:rPr>
              <a:t>authority</a:t>
            </a:r>
            <a:r>
              <a:rPr lang="en-GB" sz="1100">
                <a:solidFill>
                  <a:schemeClr val="dk1"/>
                </a:solidFill>
                <a:latin typeface="Amaranth"/>
                <a:ea typeface="Amaranth"/>
                <a:cs typeface="Amaranth"/>
                <a:sym typeface="Amaranth"/>
              </a:rPr>
              <a:t> that notify you via your chosen method not the school. Please contact school admissions East Riding if you have any </a:t>
            </a:r>
            <a:r>
              <a:rPr lang="en-GB" sz="1100">
                <a:solidFill>
                  <a:schemeClr val="dk1"/>
                </a:solidFill>
                <a:latin typeface="Amaranth"/>
                <a:ea typeface="Amaranth"/>
                <a:cs typeface="Amaranth"/>
                <a:sym typeface="Amaranth"/>
              </a:rPr>
              <a:t>queries</a:t>
            </a:r>
            <a:r>
              <a:rPr b="1" lang="en-GB" sz="1100">
                <a:solidFill>
                  <a:schemeClr val="dk1"/>
                </a:solidFill>
                <a:latin typeface="Amaranth"/>
                <a:ea typeface="Amaranth"/>
                <a:cs typeface="Amaranth"/>
                <a:sym typeface="Amaranth"/>
              </a:rPr>
              <a:t>).</a:t>
            </a:r>
            <a:r>
              <a:rPr b="1" lang="en-GB" sz="1100">
                <a:solidFill>
                  <a:srgbClr val="D70000"/>
                </a:solidFill>
                <a:latin typeface="Amaranth"/>
                <a:ea typeface="Amaranth"/>
                <a:cs typeface="Amaranth"/>
                <a:sym typeface="Amaranth"/>
              </a:rPr>
              <a:t> </a:t>
            </a:r>
            <a:endParaRPr>
              <a:solidFill>
                <a:srgbClr val="D70000"/>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rPr lang="en-GB" sz="1100">
                <a:solidFill>
                  <a:srgbClr val="D70000"/>
                </a:solidFill>
                <a:latin typeface="Amaranth"/>
                <a:ea typeface="Amaranth"/>
                <a:cs typeface="Amaranth"/>
                <a:sym typeface="Amaranth"/>
              </a:rPr>
              <a:t>Wednesday 6th May</a:t>
            </a:r>
            <a:r>
              <a:rPr lang="en-GB">
                <a:solidFill>
                  <a:srgbClr val="D70000"/>
                </a:solidFill>
                <a:latin typeface="Amaranth"/>
                <a:ea typeface="Amaranth"/>
                <a:cs typeface="Amaranth"/>
                <a:sym typeface="Amaranth"/>
              </a:rPr>
              <a:t> -</a:t>
            </a:r>
            <a:r>
              <a:rPr lang="en-GB" sz="1000">
                <a:solidFill>
                  <a:srgbClr val="D70000"/>
                </a:solidFill>
                <a:latin typeface="Amaranth"/>
                <a:ea typeface="Amaranth"/>
                <a:cs typeface="Amaranth"/>
                <a:sym typeface="Amaranth"/>
              </a:rPr>
              <a:t> </a:t>
            </a:r>
            <a:r>
              <a:rPr lang="en-GB" sz="1000">
                <a:solidFill>
                  <a:schemeClr val="dk1"/>
                </a:solidFill>
                <a:latin typeface="Amaranth"/>
                <a:ea typeface="Amaranth"/>
                <a:cs typeface="Amaranth"/>
                <a:sym typeface="Amaranth"/>
              </a:rPr>
              <a:t>National Child Measurement Programme (Height and Weight checks Reception and Y6 only) - The LA will have sent correspondence regarding this earlier this year, giving you </a:t>
            </a:r>
            <a:r>
              <a:rPr lang="en-GB" sz="1000">
                <a:solidFill>
                  <a:schemeClr val="dk1"/>
                </a:solidFill>
                <a:latin typeface="Amaranth"/>
                <a:ea typeface="Amaranth"/>
                <a:cs typeface="Amaranth"/>
                <a:sym typeface="Amaranth"/>
              </a:rPr>
              <a:t>the</a:t>
            </a:r>
            <a:r>
              <a:rPr lang="en-GB" sz="1000">
                <a:solidFill>
                  <a:schemeClr val="dk1"/>
                </a:solidFill>
                <a:latin typeface="Amaranth"/>
                <a:ea typeface="Amaranth"/>
                <a:cs typeface="Amaranth"/>
                <a:sym typeface="Amaranth"/>
              </a:rPr>
              <a:t> option to withdraw if you wish.</a:t>
            </a:r>
            <a:r>
              <a:rPr lang="en-GB" sz="1100">
                <a:solidFill>
                  <a:schemeClr val="dk1"/>
                </a:solidFill>
                <a:latin typeface="Amaranth"/>
                <a:ea typeface="Amaranth"/>
                <a:cs typeface="Amaranth"/>
                <a:sym typeface="Amaranth"/>
              </a:rPr>
              <a:t> Any queries please contact them via</a:t>
            </a:r>
            <a:r>
              <a:rPr lang="en-GB" sz="1100">
                <a:solidFill>
                  <a:srgbClr val="D70000"/>
                </a:solidFill>
                <a:latin typeface="Amaranth"/>
                <a:ea typeface="Amaranth"/>
                <a:cs typeface="Amaranth"/>
                <a:sym typeface="Amaranth"/>
              </a:rPr>
              <a:t> </a:t>
            </a:r>
            <a:r>
              <a:rPr lang="en-GB" sz="1100">
                <a:solidFill>
                  <a:schemeClr val="hlink"/>
                </a:solidFill>
                <a:uFill>
                  <a:noFill/>
                </a:uFill>
                <a:latin typeface="Amaranth"/>
                <a:ea typeface="Amaranth"/>
                <a:cs typeface="Amaranth"/>
                <a:sym typeface="Amaranth"/>
                <a:hlinkClick r:id="rId4"/>
              </a:rPr>
              <a:t>enquiries@nhsdigital.nhs.uk</a:t>
            </a:r>
            <a:r>
              <a:rPr lang="en-GB" sz="1100">
                <a:solidFill>
                  <a:srgbClr val="D70000"/>
                </a:solidFill>
                <a:latin typeface="Amaranth"/>
                <a:ea typeface="Amaranth"/>
                <a:cs typeface="Amaranth"/>
                <a:sym typeface="Amaranth"/>
              </a:rPr>
              <a:t>  </a:t>
            </a:r>
            <a:endParaRPr sz="1100">
              <a:solidFill>
                <a:srgbClr val="D70000"/>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rPr lang="en-GB" sz="1100">
                <a:solidFill>
                  <a:srgbClr val="D70000"/>
                </a:solidFill>
                <a:latin typeface="Amaranth"/>
                <a:ea typeface="Amaranth"/>
                <a:cs typeface="Amaranth"/>
                <a:sym typeface="Amaranth"/>
              </a:rPr>
              <a:t>Friday 22nd May - </a:t>
            </a:r>
            <a:r>
              <a:rPr lang="en-GB" sz="1100">
                <a:solidFill>
                  <a:schemeClr val="dk1"/>
                </a:solidFill>
                <a:latin typeface="Amaranth"/>
                <a:ea typeface="Amaranth"/>
                <a:cs typeface="Amaranth"/>
                <a:sym typeface="Amaranth"/>
              </a:rPr>
              <a:t>school closed for staff training day </a:t>
            </a:r>
            <a:endParaRPr sz="1100">
              <a:solidFill>
                <a:schemeClr val="dk1"/>
              </a:solidFill>
              <a:latin typeface="Amaranth"/>
              <a:ea typeface="Amaranth"/>
              <a:cs typeface="Amaranth"/>
              <a:sym typeface="Amaranth"/>
            </a:endParaRPr>
          </a:p>
          <a:p>
            <a:pPr indent="0" lvl="0" marL="0" rtl="0" algn="l">
              <a:spcBef>
                <a:spcPts val="0"/>
              </a:spcBef>
              <a:spcAft>
                <a:spcPts val="0"/>
              </a:spcAft>
              <a:buClr>
                <a:schemeClr val="dk1"/>
              </a:buClr>
              <a:buSzPts val="1100"/>
              <a:buFont typeface="Arial"/>
              <a:buNone/>
            </a:pPr>
            <a:r>
              <a:rPr b="1" lang="en-GB" sz="1100">
                <a:solidFill>
                  <a:srgbClr val="D70000"/>
                </a:solidFill>
                <a:latin typeface="Amaranth"/>
                <a:ea typeface="Amaranth"/>
                <a:cs typeface="Amaranth"/>
                <a:sym typeface="Amaranth"/>
              </a:rPr>
              <a:t>Thursday 4th June -</a:t>
            </a:r>
            <a:r>
              <a:rPr b="1" lang="en-GB" sz="1100">
                <a:solidFill>
                  <a:schemeClr val="dk1"/>
                </a:solidFill>
                <a:latin typeface="Amaranth"/>
                <a:ea typeface="Amaranth"/>
                <a:cs typeface="Amaranth"/>
                <a:sym typeface="Amaranth"/>
              </a:rPr>
              <a:t> </a:t>
            </a:r>
            <a:r>
              <a:rPr lang="en-GB" sz="1100">
                <a:solidFill>
                  <a:schemeClr val="dk1"/>
                </a:solidFill>
                <a:latin typeface="Amaranth"/>
                <a:ea typeface="Amaranth"/>
                <a:cs typeface="Amaranth"/>
                <a:sym typeface="Amaranth"/>
              </a:rPr>
              <a:t>trip to Williams Den - more details to follow. All children invited regardless of whether it is their day to attend.</a:t>
            </a:r>
            <a:r>
              <a:rPr lang="en-GB">
                <a:solidFill>
                  <a:srgbClr val="D70000"/>
                </a:solidFill>
                <a:latin typeface="Amaranth"/>
                <a:ea typeface="Amaranth"/>
                <a:cs typeface="Amaranth"/>
                <a:sym typeface="Amaranth"/>
              </a:rPr>
              <a:t> </a:t>
            </a:r>
            <a:endParaRPr sz="1100">
              <a:solidFill>
                <a:schemeClr val="dk1"/>
              </a:solidFill>
              <a:latin typeface="Amaranth"/>
              <a:ea typeface="Amaranth"/>
              <a:cs typeface="Amaranth"/>
              <a:sym typeface="Amaranth"/>
            </a:endParaRPr>
          </a:p>
        </p:txBody>
      </p:sp>
      <p:sp>
        <p:nvSpPr>
          <p:cNvPr id="57" name="Google Shape;57;p1"/>
          <p:cNvSpPr/>
          <p:nvPr/>
        </p:nvSpPr>
        <p:spPr>
          <a:xfrm>
            <a:off x="172775" y="7128800"/>
            <a:ext cx="3648000" cy="14775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1" lang="en-GB" u="sng">
                <a:solidFill>
                  <a:srgbClr val="D70000"/>
                </a:solidFill>
                <a:latin typeface="Amaranth"/>
                <a:ea typeface="Amaranth"/>
                <a:cs typeface="Amaranth"/>
                <a:sym typeface="Amaranth"/>
              </a:rPr>
              <a:t>Outdoor learning and PE</a:t>
            </a:r>
            <a:endParaRPr b="0" i="0" sz="1000" u="none" cap="none" strike="noStrike">
              <a:solidFill>
                <a:schemeClr val="dk1"/>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t/>
            </a:r>
            <a:endParaRPr b="0" i="0" sz="1000" u="none" cap="none" strike="noStrike">
              <a:solidFill>
                <a:schemeClr val="dk1"/>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Outdoor learning will </a:t>
            </a:r>
            <a:r>
              <a:rPr b="0" i="0" lang="en-GB" sz="1000" u="none" cap="none" strike="noStrike">
                <a:solidFill>
                  <a:schemeClr val="dk1"/>
                </a:solidFill>
                <a:latin typeface="Amaranth"/>
                <a:ea typeface="Amaranth"/>
                <a:cs typeface="Amaranth"/>
                <a:sym typeface="Amaranth"/>
              </a:rPr>
              <a:t>take place on a Wednesday afternoon. Reception will have PE on Monday with Mrs Seaver and a Thursday  with Tigers Trust.  Nursery will have PE on a Monday afternoon.  Children can arrive in PE kit and will get changed into their uniform afterwards. </a:t>
            </a:r>
            <a:endParaRPr b="0" i="0" sz="1000" u="none" cap="none" strike="noStrike">
              <a:solidFill>
                <a:schemeClr val="dk1"/>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t/>
            </a:r>
            <a:endParaRPr b="1" i="0" sz="1400" u="sng" cap="none" strike="noStrike">
              <a:solidFill>
                <a:srgbClr val="D70000"/>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t/>
            </a:r>
            <a:endParaRPr b="0" i="0" sz="1000" u="none" cap="none" strike="noStrike">
              <a:solidFill>
                <a:schemeClr val="dk1"/>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t/>
            </a:r>
            <a:endParaRPr b="0" i="0" sz="1000" u="none" cap="none" strike="noStrike">
              <a:solidFill>
                <a:schemeClr val="dk1"/>
              </a:solidFill>
              <a:latin typeface="Amaranth"/>
              <a:ea typeface="Amaranth"/>
              <a:cs typeface="Amaranth"/>
              <a:sym typeface="Amaranth"/>
            </a:endParaRPr>
          </a:p>
        </p:txBody>
      </p:sp>
      <p:sp>
        <p:nvSpPr>
          <p:cNvPr id="58" name="Google Shape;58;p1"/>
          <p:cNvSpPr txBox="1"/>
          <p:nvPr/>
        </p:nvSpPr>
        <p:spPr>
          <a:xfrm>
            <a:off x="5716175" y="223875"/>
            <a:ext cx="1635600" cy="8004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000"/>
              <a:buFont typeface="Arial"/>
              <a:buNone/>
            </a:pPr>
            <a:r>
              <a:rPr b="0" i="0" lang="en-GB" sz="2000" u="none" cap="none" strike="noStrike">
                <a:solidFill>
                  <a:schemeClr val="lt1"/>
                </a:solidFill>
                <a:latin typeface="Amaranth"/>
                <a:ea typeface="Amaranth"/>
                <a:cs typeface="Amaranth"/>
                <a:sym typeface="Amaranth"/>
              </a:rPr>
              <a:t>EYFS </a:t>
            </a:r>
            <a:endParaRPr b="0" i="0" sz="2000" u="none" cap="none" strike="noStrike">
              <a:solidFill>
                <a:schemeClr val="lt1"/>
              </a:solidFill>
              <a:latin typeface="Amaranth"/>
              <a:ea typeface="Amaranth"/>
              <a:cs typeface="Amaranth"/>
              <a:sym typeface="Amaranth"/>
            </a:endParaRPr>
          </a:p>
          <a:p>
            <a:pPr indent="0" lvl="0" marL="0" marR="0" rtl="0" algn="ctr">
              <a:lnSpc>
                <a:spcPct val="100000"/>
              </a:lnSpc>
              <a:spcBef>
                <a:spcPts val="0"/>
              </a:spcBef>
              <a:spcAft>
                <a:spcPts val="0"/>
              </a:spcAft>
              <a:buClr>
                <a:srgbClr val="000000"/>
              </a:buClr>
              <a:buSzPts val="2000"/>
              <a:buFont typeface="Arial"/>
              <a:buNone/>
            </a:pPr>
            <a:r>
              <a:rPr b="0" i="0" lang="en-GB" sz="2000" u="none" cap="none" strike="noStrike">
                <a:solidFill>
                  <a:schemeClr val="lt1"/>
                </a:solidFill>
                <a:latin typeface="Amaranth"/>
                <a:ea typeface="Amaranth"/>
                <a:cs typeface="Amaranth"/>
                <a:sym typeface="Amaranth"/>
              </a:rPr>
              <a:t>S</a:t>
            </a:r>
            <a:r>
              <a:rPr lang="en-GB" sz="2000">
                <a:solidFill>
                  <a:schemeClr val="lt1"/>
                </a:solidFill>
                <a:latin typeface="Amaranth"/>
                <a:ea typeface="Amaranth"/>
                <a:cs typeface="Amaranth"/>
                <a:sym typeface="Amaranth"/>
              </a:rPr>
              <a:t>ummer</a:t>
            </a:r>
            <a:r>
              <a:rPr b="0" i="0" lang="en-GB" sz="2000" u="none" cap="none" strike="noStrike">
                <a:solidFill>
                  <a:schemeClr val="lt1"/>
                </a:solidFill>
                <a:latin typeface="Amaranth"/>
                <a:ea typeface="Amaranth"/>
                <a:cs typeface="Amaranth"/>
                <a:sym typeface="Amaranth"/>
              </a:rPr>
              <a:t> </a:t>
            </a:r>
            <a:r>
              <a:rPr lang="en-GB" sz="2000">
                <a:solidFill>
                  <a:schemeClr val="lt1"/>
                </a:solidFill>
                <a:latin typeface="Amaranth"/>
                <a:ea typeface="Amaranth"/>
                <a:cs typeface="Amaranth"/>
                <a:sym typeface="Amaranth"/>
              </a:rPr>
              <a:t>1</a:t>
            </a:r>
            <a:r>
              <a:rPr b="0" i="0" lang="en-GB" sz="2000" u="none" cap="none" strike="noStrike">
                <a:solidFill>
                  <a:schemeClr val="lt1"/>
                </a:solidFill>
                <a:latin typeface="Amaranth"/>
                <a:ea typeface="Amaranth"/>
                <a:cs typeface="Amaranth"/>
                <a:sym typeface="Amaranth"/>
              </a:rPr>
              <a:t> </a:t>
            </a:r>
            <a:endParaRPr b="0" i="0" sz="2000" u="none" cap="none" strike="noStrike">
              <a:solidFill>
                <a:schemeClr val="lt1"/>
              </a:solidFill>
              <a:latin typeface="Amaranth"/>
              <a:ea typeface="Amaranth"/>
              <a:cs typeface="Amaranth"/>
              <a:sym typeface="Amaranth"/>
            </a:endParaRPr>
          </a:p>
        </p:txBody>
      </p:sp>
      <p:sp>
        <p:nvSpPr>
          <p:cNvPr id="59" name="Google Shape;59;p1"/>
          <p:cNvSpPr txBox="1"/>
          <p:nvPr/>
        </p:nvSpPr>
        <p:spPr>
          <a:xfrm>
            <a:off x="316500" y="8669300"/>
            <a:ext cx="3000000" cy="13236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1" i="0" lang="en-GB" sz="1400" u="sng" cap="none" strike="noStrike">
                <a:solidFill>
                  <a:srgbClr val="D70000"/>
                </a:solidFill>
                <a:latin typeface="Amaranth"/>
                <a:ea typeface="Amaranth"/>
                <a:cs typeface="Amaranth"/>
                <a:sym typeface="Amaranth"/>
              </a:rPr>
              <a:t>Reading </a:t>
            </a:r>
            <a:endParaRPr b="1" i="0" sz="1400" u="sng" cap="none" strike="noStrike">
              <a:solidFill>
                <a:srgbClr val="D70000"/>
              </a:solidFill>
              <a:latin typeface="Amaranth"/>
              <a:ea typeface="Amaranth"/>
              <a:cs typeface="Amaranth"/>
              <a:sym typeface="Amaranth"/>
            </a:endParaRPr>
          </a:p>
          <a:p>
            <a:pPr indent="0" lvl="0" marL="0" marR="0" rtl="0" algn="l">
              <a:lnSpc>
                <a:spcPct val="100000"/>
              </a:lnSpc>
              <a:spcBef>
                <a:spcPts val="0"/>
              </a:spcBef>
              <a:spcAft>
                <a:spcPts val="0"/>
              </a:spcAft>
              <a:buClr>
                <a:srgbClr val="000000"/>
              </a:buClr>
              <a:buSzPts val="1000"/>
              <a:buFont typeface="Arial"/>
              <a:buNone/>
            </a:pPr>
            <a:r>
              <a:rPr b="0" i="0" lang="en-GB" sz="1000" u="none" cap="none" strike="noStrike">
                <a:solidFill>
                  <a:schemeClr val="dk1"/>
                </a:solidFill>
                <a:latin typeface="Amaranth"/>
                <a:ea typeface="Amaranth"/>
                <a:cs typeface="Amaranth"/>
                <a:sym typeface="Amaranth"/>
              </a:rPr>
              <a:t>Reception books will now need to be returned on a</a:t>
            </a:r>
            <a:r>
              <a:rPr b="1" i="0" lang="en-GB" sz="1000" u="none" cap="none" strike="noStrike">
                <a:solidFill>
                  <a:schemeClr val="dk1"/>
                </a:solidFill>
                <a:latin typeface="Amaranth"/>
                <a:ea typeface="Amaranth"/>
                <a:cs typeface="Amaranth"/>
                <a:sym typeface="Amaranth"/>
              </a:rPr>
              <a:t> Friday. </a:t>
            </a:r>
            <a:endParaRPr b="1" i="0" sz="1000" u="none" cap="none" strike="noStrike">
              <a:solidFill>
                <a:schemeClr val="dk1"/>
              </a:solidFill>
              <a:latin typeface="Amaranth"/>
              <a:ea typeface="Amaranth"/>
              <a:cs typeface="Amaranth"/>
              <a:sym typeface="Amaranth"/>
            </a:endParaRPr>
          </a:p>
          <a:p>
            <a:pPr indent="0" lvl="0" marL="0" marR="0" rtl="0" algn="l">
              <a:lnSpc>
                <a:spcPct val="100000"/>
              </a:lnSpc>
              <a:spcBef>
                <a:spcPts val="0"/>
              </a:spcBef>
              <a:spcAft>
                <a:spcPts val="0"/>
              </a:spcAft>
              <a:buClr>
                <a:srgbClr val="000000"/>
              </a:buClr>
              <a:buSzPts val="1000"/>
              <a:buFont typeface="Arial"/>
              <a:buNone/>
            </a:pPr>
            <a:r>
              <a:rPr lang="en-GB" sz="1000">
                <a:solidFill>
                  <a:schemeClr val="dk1"/>
                </a:solidFill>
                <a:latin typeface="Amaranth"/>
                <a:ea typeface="Amaranth"/>
                <a:cs typeface="Amaranth"/>
                <a:sym typeface="Amaranth"/>
              </a:rPr>
              <a:t>In preparation for Year 1 all children who have their reading records signed by their parents/ carers, for reading at home at least two times will be given 2 house points each. </a:t>
            </a:r>
            <a:endParaRPr b="0" i="0" sz="1400" u="none" cap="none" strike="noStrike">
              <a:solidFill>
                <a:srgbClr val="000000"/>
              </a:solidFill>
              <a:latin typeface="Arial"/>
              <a:ea typeface="Arial"/>
              <a:cs typeface="Arial"/>
              <a:sym typeface="Arial"/>
            </a:endParaRPr>
          </a:p>
        </p:txBody>
      </p:sp>
      <p:pic>
        <p:nvPicPr>
          <p:cNvPr id="60" name="Google Shape;60;p1"/>
          <p:cNvPicPr preferRelativeResize="0"/>
          <p:nvPr/>
        </p:nvPicPr>
        <p:blipFill rotWithShape="1">
          <a:blip r:embed="rId5">
            <a:alphaModFix/>
          </a:blip>
          <a:srcRect b="16215" l="36500" r="36400" t="32873"/>
          <a:stretch/>
        </p:blipFill>
        <p:spPr>
          <a:xfrm>
            <a:off x="805275" y="675400"/>
            <a:ext cx="883225" cy="8745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