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692000" cx="7560000"/>
  <p:notesSz cx="6858000" cy="9144000"/>
  <p:embeddedFontLst>
    <p:embeddedFont>
      <p:font typeface="Imprima"/>
      <p:regular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Imprim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9929e5c0a8_0_0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9929e5c0a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9929e5c0a8_0_9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9929e5c0a8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s://humbernypins.co.uk/resources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716350" y="253400"/>
            <a:ext cx="4645800" cy="1133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9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rPr>
              <a:t>SEND Newsletter</a:t>
            </a:r>
            <a:endParaRPr sz="2900">
              <a:solidFill>
                <a:schemeClr val="dk1"/>
              </a:solidFill>
              <a:latin typeface="Fredoka One"/>
              <a:ea typeface="Fredoka One"/>
              <a:cs typeface="Fredoka One"/>
              <a:sym typeface="Fredoka On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rPr>
              <a:t>February 2026</a:t>
            </a:r>
            <a:endParaRPr sz="2400">
              <a:solidFill>
                <a:schemeClr val="dk1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136200" y="7864850"/>
            <a:ext cx="3932400" cy="14154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38100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242424"/>
                </a:solidFill>
                <a:highlight>
                  <a:srgbClr val="FFFFFF"/>
                </a:highlight>
              </a:rPr>
              <a:t>The PINS project is a national initiative aimed at improving the experiences and inclusion of neurodivergent children in mainstream schools. The following website has some resources to support parents and carers </a:t>
            </a:r>
            <a:r>
              <a:rPr lang="en-GB" sz="1200" u="sng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https://humbernypins.co.uk/resources/</a:t>
            </a:r>
            <a:r>
              <a:rPr lang="en-GB" sz="1200">
                <a:solidFill>
                  <a:srgbClr val="242424"/>
                </a:solidFill>
                <a:highlight>
                  <a:srgbClr val="FFFFFF"/>
                </a:highlight>
              </a:rPr>
              <a:t> </a:t>
            </a:r>
            <a:endParaRPr sz="1100"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4013725" y="1457325"/>
            <a:ext cx="3267000" cy="28500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38100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300" u="sng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SEND REVIEWS </a:t>
            </a:r>
            <a:endParaRPr b="1" sz="1300" u="sng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300" u="sng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If your child is on the SEND register, support plans will be reviewed by teachers at the end of this half term. </a:t>
            </a:r>
            <a:r>
              <a:rPr lang="en-GB" sz="13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Parents</a:t>
            </a:r>
            <a:r>
              <a:rPr lang="en-GB" sz="13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 will be invited to book a 10 </a:t>
            </a:r>
            <a:r>
              <a:rPr lang="en-GB" sz="13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minute</a:t>
            </a:r>
            <a:r>
              <a:rPr lang="en-GB" sz="13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 phone call on the morning of 25th March or after school on the 24th March. </a:t>
            </a:r>
            <a:endParaRPr sz="13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More details will be sent out shortly. </a:t>
            </a:r>
            <a:endParaRPr sz="13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52925" y="1387100"/>
            <a:ext cx="3643800" cy="43008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38100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C</a:t>
            </a:r>
            <a:r>
              <a:rPr lang="en-GB" sz="10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lass teachers should be a parents first point of call to discuss their child's SEND needs as we have a whole school approach to SEND.  If you need further support we have a SEND team you can book an appointment with if needed. </a:t>
            </a:r>
            <a:endParaRPr sz="10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100" u="sng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Inclusion Team Roles: </a:t>
            </a:r>
            <a:endParaRPr b="1" sz="1100" u="sng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u="sng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Mrs V Seaver </a:t>
            </a:r>
            <a:endParaRPr sz="1100" u="sng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  <a:highlight>
                  <a:schemeClr val="lt1"/>
                </a:highlight>
                <a:latin typeface="Imprima"/>
                <a:ea typeface="Imprima"/>
                <a:cs typeface="Imprima"/>
                <a:sym typeface="Imprima"/>
              </a:rPr>
              <a:t>SENDCO</a:t>
            </a:r>
            <a:endParaRPr sz="1100">
              <a:solidFill>
                <a:schemeClr val="dk1"/>
              </a:solidFill>
              <a:highlight>
                <a:schemeClr val="lt1"/>
              </a:highlight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rgbClr val="001D35"/>
                </a:solidFill>
                <a:highlight>
                  <a:schemeClr val="lt1"/>
                </a:highlight>
                <a:latin typeface="Imprima"/>
                <a:ea typeface="Imprima"/>
                <a:cs typeface="Imprima"/>
                <a:sym typeface="Imprima"/>
              </a:rPr>
              <a:t>Responsible for </a:t>
            </a:r>
            <a:r>
              <a:rPr lang="en-GB" sz="1100">
                <a:solidFill>
                  <a:schemeClr val="dk1"/>
                </a:solidFill>
                <a:highlight>
                  <a:schemeClr val="lt1"/>
                </a:highlight>
                <a:latin typeface="Imprima"/>
                <a:ea typeface="Imprima"/>
                <a:cs typeface="Imprima"/>
                <a:sym typeface="Imprima"/>
              </a:rPr>
              <a:t>overseeing the provision of support for students with special educational needs (SEN) within the school</a:t>
            </a:r>
            <a:r>
              <a:rPr lang="en-GB" sz="1100">
                <a:solidFill>
                  <a:srgbClr val="001D35"/>
                </a:solidFill>
                <a:highlight>
                  <a:schemeClr val="lt1"/>
                </a:highlight>
                <a:latin typeface="Imprima"/>
                <a:ea typeface="Imprima"/>
                <a:cs typeface="Imprima"/>
                <a:sym typeface="Imprima"/>
              </a:rPr>
              <a:t>.</a:t>
            </a:r>
            <a:endParaRPr sz="1100">
              <a:solidFill>
                <a:schemeClr val="dk1"/>
              </a:solidFill>
              <a:highlight>
                <a:schemeClr val="lt1"/>
              </a:highlight>
              <a:latin typeface="Imprima"/>
              <a:ea typeface="Imprima"/>
              <a:cs typeface="Imprima"/>
              <a:sym typeface="Imprima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u="sng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Mrs K Pickering </a:t>
            </a:r>
            <a:endParaRPr sz="1100" u="sng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                           Wellbeing support </a:t>
            </a:r>
            <a:endParaRPr sz="11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Responsible for small group or one to one interventions supporting SEMH needs </a:t>
            </a:r>
            <a:endParaRPr sz="11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u="sng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Mrs H Pepper</a:t>
            </a:r>
            <a:endParaRPr sz="1100" u="sng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 Wellbeing teaching assistant</a:t>
            </a:r>
            <a:endParaRPr sz="11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Delivering small group or one to one wellbeing interventions </a:t>
            </a:r>
            <a:endParaRPr sz="11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 u="sng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Miss K Garthwaite </a:t>
            </a:r>
            <a:endParaRPr sz="1100" u="sng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HLTA </a:t>
            </a:r>
            <a:endParaRPr sz="11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Delivering small group and one to one SALT interventions 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372175" y="5806625"/>
            <a:ext cx="3405300" cy="17181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38100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</a:rPr>
              <a:t>		</a:t>
            </a:r>
            <a:r>
              <a:rPr b="1" lang="en-GB" sz="1000" u="sng">
                <a:solidFill>
                  <a:schemeClr val="dk1"/>
                </a:solidFill>
              </a:rPr>
              <a:t>Billy Boys  SEND Club </a:t>
            </a:r>
            <a:endParaRPr b="1" sz="10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</a:rPr>
              <a:t>A pressure free club where children and young </a:t>
            </a:r>
            <a:r>
              <a:rPr lang="en-GB" sz="1000">
                <a:solidFill>
                  <a:schemeClr val="dk1"/>
                </a:solidFill>
              </a:rPr>
              <a:t>people</a:t>
            </a:r>
            <a:r>
              <a:rPr lang="en-GB" sz="1000">
                <a:solidFill>
                  <a:schemeClr val="dk1"/>
                </a:solidFill>
              </a:rPr>
              <a:t> can choose what they want to do in their own time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</a:rPr>
              <a:t>6.45 - 7.45 pm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</a:rPr>
              <a:t>For more information contact Donna 07875177461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4154700" y="4377550"/>
            <a:ext cx="3126000" cy="49026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38100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000" u="sng">
                <a:solidFill>
                  <a:schemeClr val="dk1"/>
                </a:solidFill>
              </a:rPr>
              <a:t>Universal and Targeted interventions</a:t>
            </a:r>
            <a:endParaRPr b="1" sz="10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</a:rPr>
              <a:t>At Sproatley we are proud to offer so many interventions and </a:t>
            </a:r>
            <a:r>
              <a:rPr lang="en-GB" sz="1000">
                <a:solidFill>
                  <a:schemeClr val="dk1"/>
                </a:solidFill>
              </a:rPr>
              <a:t>provisions</a:t>
            </a:r>
            <a:r>
              <a:rPr lang="en-GB" sz="1000">
                <a:solidFill>
                  <a:schemeClr val="dk1"/>
                </a:solidFill>
              </a:rPr>
              <a:t> at universal and </a:t>
            </a:r>
            <a:r>
              <a:rPr lang="en-GB" sz="1000">
                <a:solidFill>
                  <a:schemeClr val="dk1"/>
                </a:solidFill>
              </a:rPr>
              <a:t>targeted level support in order to act swiftly to reduce and remove any barriers to success including: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Colourful semantics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One to one reading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Classroom wellbeing support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Classroom salt interventions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Wellcomm interventions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Access to fidgets, and other sensory resources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Access to ear defenders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Small group work opportunities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Access to chair bands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Access to the sensory room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Access to reflection/ quiet area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Whole class and one to one check ins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Letter formation and handwriting support </a:t>
            </a:r>
            <a:endParaRPr sz="1000">
              <a:solidFill>
                <a:schemeClr val="dk1"/>
              </a:solidFill>
            </a:endParaRPr>
          </a:p>
          <a:p>
            <a:pPr indent="-2921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-"/>
            </a:pPr>
            <a:r>
              <a:rPr lang="en-GB" sz="1000">
                <a:solidFill>
                  <a:schemeClr val="dk1"/>
                </a:solidFill>
              </a:rPr>
              <a:t>Friendship groups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</a:rPr>
              <a:t>If you have any questions please speak to your child's class teacher . </a:t>
            </a:r>
            <a:endParaRPr sz="10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/>
          <p:nvPr/>
        </p:nvSpPr>
        <p:spPr>
          <a:xfrm>
            <a:off x="214025" y="439175"/>
            <a:ext cx="7104000" cy="88380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38100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3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SEND Graduated Approach </a:t>
            </a:r>
            <a:endParaRPr b="1" sz="13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00">
                <a:solidFill>
                  <a:schemeClr val="dk1"/>
                </a:solidFill>
                <a:latin typeface="Imprima"/>
                <a:ea typeface="Imprima"/>
                <a:cs typeface="Imprima"/>
                <a:sym typeface="Imprima"/>
              </a:rPr>
              <a:t>The school have developed a step by step approach, which comprises of assessing, planning and taking action when a parent feels their child may be experiencing a barrier to their learning. If you feel your child may need further support with either an existing or unidentified need, please feel free to follow the below procedure to ensure a graduated response is followed for your child. </a:t>
            </a:r>
            <a:endParaRPr sz="1300">
              <a:solidFill>
                <a:schemeClr val="dk1"/>
              </a:solidFill>
              <a:latin typeface="Imprima"/>
              <a:ea typeface="Imprima"/>
              <a:cs typeface="Imprima"/>
              <a:sym typeface="Impri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222222"/>
              </a:solidFill>
              <a:highlight>
                <a:srgbClr val="FFFFFF"/>
              </a:highlight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1480675" y="2484200"/>
            <a:ext cx="4471500" cy="1033500"/>
          </a:xfrm>
          <a:prstGeom prst="roundRect">
            <a:avLst>
              <a:gd fmla="val 16667" name="adj"/>
            </a:avLst>
          </a:prstGeom>
          <a:solidFill>
            <a:srgbClr val="F4CCCC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1828375" y="2782325"/>
            <a:ext cx="3497700" cy="6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Imprima"/>
              <a:buAutoNum type="arabicPeriod"/>
            </a:pPr>
            <a:r>
              <a:rPr b="1" lang="en-GB" sz="1100">
                <a:solidFill>
                  <a:schemeClr val="dk1"/>
                </a:solidFill>
              </a:rPr>
              <a:t>Initial conversation with class teacher via parents evening or making an appointment etc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1530275" y="3805800"/>
            <a:ext cx="4471500" cy="1033500"/>
          </a:xfrm>
          <a:prstGeom prst="roundRect">
            <a:avLst>
              <a:gd fmla="val 16667" name="adj"/>
            </a:avLst>
          </a:prstGeom>
          <a:solidFill>
            <a:srgbClr val="F4CCCC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1480675" y="5127388"/>
            <a:ext cx="4471500" cy="1033500"/>
          </a:xfrm>
          <a:prstGeom prst="roundRect">
            <a:avLst>
              <a:gd fmla="val 16667" name="adj"/>
            </a:avLst>
          </a:prstGeom>
          <a:solidFill>
            <a:srgbClr val="F4CCCC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4"/>
          <p:cNvSpPr/>
          <p:nvPr/>
        </p:nvSpPr>
        <p:spPr>
          <a:xfrm>
            <a:off x="1480675" y="6429113"/>
            <a:ext cx="4471500" cy="1033500"/>
          </a:xfrm>
          <a:prstGeom prst="roundRect">
            <a:avLst>
              <a:gd fmla="val 16667" name="adj"/>
            </a:avLst>
          </a:prstGeom>
          <a:solidFill>
            <a:srgbClr val="F4CCCC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4"/>
          <p:cNvSpPr/>
          <p:nvPr/>
        </p:nvSpPr>
        <p:spPr>
          <a:xfrm>
            <a:off x="1480675" y="7730850"/>
            <a:ext cx="4471500" cy="1033500"/>
          </a:xfrm>
          <a:prstGeom prst="roundRect">
            <a:avLst>
              <a:gd fmla="val 16667" name="adj"/>
            </a:avLst>
          </a:prstGeom>
          <a:solidFill>
            <a:srgbClr val="F4CCCC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4"/>
          <p:cNvSpPr txBox="1"/>
          <p:nvPr/>
        </p:nvSpPr>
        <p:spPr>
          <a:xfrm>
            <a:off x="1967575" y="4074100"/>
            <a:ext cx="3497700" cy="6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2. </a:t>
            </a:r>
            <a:r>
              <a:rPr b="1" lang="en-GB" sz="1100">
                <a:solidFill>
                  <a:schemeClr val="dk1"/>
                </a:solidFill>
              </a:rPr>
              <a:t>Class teacher will share information with relevant staff e.g. SENCO, Wellbeing Lead</a:t>
            </a:r>
            <a:r>
              <a:rPr lang="en-GB" sz="1100">
                <a:solidFill>
                  <a:schemeClr val="dk1"/>
                </a:solidFill>
              </a:rPr>
              <a:t> etc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1828375" y="5445488"/>
            <a:ext cx="3776100" cy="4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3. A school 6 week period monitoring of concerns/ information raised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1689175" y="6719125"/>
            <a:ext cx="37761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4. </a:t>
            </a:r>
            <a:r>
              <a:rPr b="1" lang="en-GB" sz="1100">
                <a:solidFill>
                  <a:schemeClr val="dk1"/>
                </a:solidFill>
              </a:rPr>
              <a:t>Parent meeting with SEND team member and or any relevant professionals if necessary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4" name="Google Shape;74;p14"/>
          <p:cNvSpPr txBox="1"/>
          <p:nvPr/>
        </p:nvSpPr>
        <p:spPr>
          <a:xfrm>
            <a:off x="1689175" y="7793950"/>
            <a:ext cx="34977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solidFill>
                  <a:schemeClr val="dk1"/>
                </a:solidFill>
              </a:rPr>
              <a:t>5. </a:t>
            </a:r>
            <a:r>
              <a:rPr b="1" lang="en-GB" sz="1100">
                <a:solidFill>
                  <a:schemeClr val="dk1"/>
                </a:solidFill>
              </a:rPr>
              <a:t>Actions from above meetings to be carried out and followed up as necessary including placing referrals if and when needed and feeding back to parents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3597125" y="3418250"/>
            <a:ext cx="183000" cy="5166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4"/>
          <p:cNvSpPr/>
          <p:nvPr/>
        </p:nvSpPr>
        <p:spPr>
          <a:xfrm>
            <a:off x="3597125" y="4819500"/>
            <a:ext cx="183000" cy="5166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4"/>
          <p:cNvSpPr/>
          <p:nvPr/>
        </p:nvSpPr>
        <p:spPr>
          <a:xfrm>
            <a:off x="3597125" y="6032663"/>
            <a:ext cx="183000" cy="5166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4"/>
          <p:cNvSpPr/>
          <p:nvPr/>
        </p:nvSpPr>
        <p:spPr>
          <a:xfrm>
            <a:off x="3624925" y="7374038"/>
            <a:ext cx="183000" cy="5166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