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Lst>
  <p:sldSz cy="10692000" cx="7560000"/>
  <p:notesSz cx="6858000" cy="9144000"/>
  <p:embeddedFontLst>
    <p:embeddedFont>
      <p:font typeface="Amaranth"/>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 uri="GoogleSlidesCustomDataVersion2">
      <go:slidesCustomData xmlns:go="http://customooxmlschemas.google.com/" r:id="rId11" roundtripDataSignature="AMtx7mj/+UKh+h7u0WsrOxarJYbKfmWkc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customschemas.google.com/relationships/presentationmetadata" Target="metadata"/><Relationship Id="rId10" Type="http://schemas.openxmlformats.org/officeDocument/2006/relationships/font" Target="fonts/Amaranth-boldItalic.fntdata"/><Relationship Id="rId9" Type="http://schemas.openxmlformats.org/officeDocument/2006/relationships/font" Target="fonts/Amaranth-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Amaranth-regular.fntdata"/><Relationship Id="rId8" Type="http://schemas.openxmlformats.org/officeDocument/2006/relationships/font" Target="fonts/Amaranth-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3"/>
          <p:cNvSpPr txBox="1"/>
          <p:nvPr>
            <p:ph type="ctrTitle"/>
          </p:nvPr>
        </p:nvSpPr>
        <p:spPr>
          <a:xfrm>
            <a:off x="257712" y="1547778"/>
            <a:ext cx="7044600" cy="42669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3"/>
          <p:cNvSpPr txBox="1"/>
          <p:nvPr>
            <p:ph idx="1" type="subTitle"/>
          </p:nvPr>
        </p:nvSpPr>
        <p:spPr>
          <a:xfrm>
            <a:off x="257705" y="5891409"/>
            <a:ext cx="7044600" cy="1647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3"/>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2"/>
          <p:cNvSpPr txBox="1"/>
          <p:nvPr>
            <p:ph hasCustomPrompt="1" type="title"/>
          </p:nvPr>
        </p:nvSpPr>
        <p:spPr>
          <a:xfrm>
            <a:off x="257705" y="2299346"/>
            <a:ext cx="7044600" cy="4081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2"/>
          <p:cNvSpPr txBox="1"/>
          <p:nvPr>
            <p:ph idx="1" type="body"/>
          </p:nvPr>
        </p:nvSpPr>
        <p:spPr>
          <a:xfrm>
            <a:off x="257705" y="6552657"/>
            <a:ext cx="7044600" cy="27039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2"/>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3"/>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4"/>
          <p:cNvSpPr txBox="1"/>
          <p:nvPr>
            <p:ph type="title"/>
          </p:nvPr>
        </p:nvSpPr>
        <p:spPr>
          <a:xfrm>
            <a:off x="257705" y="4471058"/>
            <a:ext cx="7044600" cy="17499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4"/>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5"/>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9" name="Google Shape;19;p5"/>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6"/>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6"/>
          <p:cNvSpPr txBox="1"/>
          <p:nvPr>
            <p:ph idx="1" type="body"/>
          </p:nvPr>
        </p:nvSpPr>
        <p:spPr>
          <a:xfrm>
            <a:off x="257705" y="2395696"/>
            <a:ext cx="3306900" cy="71019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6"/>
          <p:cNvSpPr txBox="1"/>
          <p:nvPr>
            <p:ph idx="2" type="body"/>
          </p:nvPr>
        </p:nvSpPr>
        <p:spPr>
          <a:xfrm>
            <a:off x="3995291" y="2395696"/>
            <a:ext cx="3306900" cy="71019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6"/>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7"/>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7"/>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8"/>
          <p:cNvSpPr txBox="1"/>
          <p:nvPr>
            <p:ph type="title"/>
          </p:nvPr>
        </p:nvSpPr>
        <p:spPr>
          <a:xfrm>
            <a:off x="257705" y="1154948"/>
            <a:ext cx="2321700" cy="15708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8"/>
          <p:cNvSpPr txBox="1"/>
          <p:nvPr>
            <p:ph idx="1" type="body"/>
          </p:nvPr>
        </p:nvSpPr>
        <p:spPr>
          <a:xfrm>
            <a:off x="257705" y="2888617"/>
            <a:ext cx="2321700" cy="66090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8"/>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9"/>
          <p:cNvSpPr txBox="1"/>
          <p:nvPr>
            <p:ph type="title"/>
          </p:nvPr>
        </p:nvSpPr>
        <p:spPr>
          <a:xfrm>
            <a:off x="405325" y="935745"/>
            <a:ext cx="5264700" cy="8503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9"/>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0"/>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0"/>
          <p:cNvSpPr txBox="1"/>
          <p:nvPr>
            <p:ph type="title"/>
          </p:nvPr>
        </p:nvSpPr>
        <p:spPr>
          <a:xfrm>
            <a:off x="219508" y="2563450"/>
            <a:ext cx="3344400" cy="3081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0"/>
          <p:cNvSpPr txBox="1"/>
          <p:nvPr>
            <p:ph idx="1" type="subTitle"/>
          </p:nvPr>
        </p:nvSpPr>
        <p:spPr>
          <a:xfrm>
            <a:off x="219508" y="5826865"/>
            <a:ext cx="3344400" cy="25674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0"/>
          <p:cNvSpPr txBox="1"/>
          <p:nvPr>
            <p:ph idx="2" type="body"/>
          </p:nvPr>
        </p:nvSpPr>
        <p:spPr>
          <a:xfrm>
            <a:off x="4083839" y="1505164"/>
            <a:ext cx="3172200" cy="76812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0"/>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1"/>
          <p:cNvSpPr txBox="1"/>
          <p:nvPr>
            <p:ph idx="1" type="body"/>
          </p:nvPr>
        </p:nvSpPr>
        <p:spPr>
          <a:xfrm>
            <a:off x="257705" y="8794266"/>
            <a:ext cx="4959600" cy="12579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2"/>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2"/>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
          <p:cNvSpPr/>
          <p:nvPr/>
        </p:nvSpPr>
        <p:spPr>
          <a:xfrm>
            <a:off x="316500" y="2032400"/>
            <a:ext cx="6926700" cy="5578800"/>
          </a:xfrm>
          <a:prstGeom prst="rect">
            <a:avLst/>
          </a:prstGeom>
          <a:solidFill>
            <a:schemeClr val="lt1"/>
          </a:solidFill>
          <a:ln cap="flat" cmpd="sng" w="9525">
            <a:solidFill>
              <a:schemeClr val="lt1"/>
            </a:solidFill>
            <a:prstDash val="solid"/>
            <a:round/>
            <a:headEnd len="sm" w="sm" type="none"/>
            <a:tailEnd len="sm" w="sm" type="none"/>
          </a:ln>
        </p:spPr>
        <p:txBody>
          <a:bodyPr anchorCtr="0" anchor="t" bIns="91425" lIns="91425" spcFirstLastPara="1" rIns="91425" wrap="square" tIns="91425">
            <a:noAutofit/>
          </a:bodyPr>
          <a:lstStyle/>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highlight>
                  <a:schemeClr val="lt1"/>
                </a:highlight>
                <a:latin typeface="Amaranth"/>
                <a:ea typeface="Amaranth"/>
                <a:cs typeface="Amaranth"/>
                <a:sym typeface="Amaranth"/>
              </a:rPr>
              <a:t>Welcome back, </a:t>
            </a:r>
            <a:r>
              <a:rPr lang="en-GB" sz="1000">
                <a:highlight>
                  <a:schemeClr val="lt1"/>
                </a:highlight>
                <a:latin typeface="Amaranth"/>
                <a:ea typeface="Amaranth"/>
                <a:cs typeface="Amaranth"/>
                <a:sym typeface="Amaranth"/>
              </a:rPr>
              <a:t> we hope </a:t>
            </a:r>
            <a:r>
              <a:rPr lang="en-GB" sz="1000">
                <a:highlight>
                  <a:schemeClr val="lt1"/>
                </a:highlight>
                <a:latin typeface="Amaranth"/>
                <a:ea typeface="Amaranth"/>
                <a:cs typeface="Amaranth"/>
                <a:sym typeface="Amaranth"/>
              </a:rPr>
              <a:t>you</a:t>
            </a:r>
            <a:r>
              <a:rPr lang="en-GB" sz="1000">
                <a:highlight>
                  <a:schemeClr val="lt1"/>
                </a:highlight>
                <a:latin typeface="Amaranth"/>
                <a:ea typeface="Amaranth"/>
                <a:cs typeface="Amaranth"/>
                <a:sym typeface="Amaranth"/>
              </a:rPr>
              <a:t> all had a </a:t>
            </a:r>
            <a:r>
              <a:rPr lang="en-GB" sz="1000">
                <a:highlight>
                  <a:schemeClr val="lt1"/>
                </a:highlight>
                <a:latin typeface="Amaranth"/>
                <a:ea typeface="Amaranth"/>
                <a:cs typeface="Amaranth"/>
                <a:sym typeface="Amaranth"/>
              </a:rPr>
              <a:t>lovely</a:t>
            </a:r>
            <a:r>
              <a:rPr lang="en-GB" sz="1000">
                <a:highlight>
                  <a:schemeClr val="lt1"/>
                </a:highlight>
                <a:latin typeface="Amaranth"/>
                <a:ea typeface="Amaranth"/>
                <a:cs typeface="Amaranth"/>
                <a:sym typeface="Amaranth"/>
              </a:rPr>
              <a:t> </a:t>
            </a:r>
            <a:r>
              <a:rPr lang="en-GB" sz="1000">
                <a:highlight>
                  <a:schemeClr val="lt1"/>
                </a:highlight>
                <a:latin typeface="Amaranth"/>
                <a:ea typeface="Amaranth"/>
                <a:cs typeface="Amaranth"/>
                <a:sym typeface="Amaranth"/>
              </a:rPr>
              <a:t>christmas. </a:t>
            </a:r>
            <a:endParaRPr sz="1000">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sz="1000">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lang="en-GB" sz="1000">
                <a:highlight>
                  <a:schemeClr val="lt1"/>
                </a:highlight>
                <a:latin typeface="Amaranth"/>
                <a:ea typeface="Amaranth"/>
                <a:cs typeface="Amaranth"/>
                <a:sym typeface="Amaranth"/>
              </a:rPr>
              <a:t>A huge welcome to our new starters and their families. </a:t>
            </a:r>
            <a:endParaRPr sz="1000">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highlight>
                  <a:schemeClr val="lt1"/>
                </a:highlight>
                <a:latin typeface="Amaranth"/>
                <a:ea typeface="Amaranth"/>
                <a:cs typeface="Amaranth"/>
                <a:sym typeface="Amaranth"/>
              </a:rPr>
              <a:t>Our new topic is </a:t>
            </a:r>
            <a:r>
              <a:rPr lang="en-GB" sz="1000">
                <a:highlight>
                  <a:schemeClr val="lt1"/>
                </a:highlight>
                <a:latin typeface="Amaranth"/>
                <a:ea typeface="Amaranth"/>
                <a:cs typeface="Amaranth"/>
                <a:sym typeface="Amaranth"/>
              </a:rPr>
              <a:t>Whose Hat? </a:t>
            </a:r>
            <a:r>
              <a:rPr b="0" i="0" lang="en-GB" sz="1000" u="none" cap="none" strike="noStrike">
                <a:highlight>
                  <a:schemeClr val="lt1"/>
                </a:highlight>
                <a:latin typeface="Amaranth"/>
                <a:ea typeface="Amaranth"/>
                <a:cs typeface="Amaranth"/>
                <a:sym typeface="Amaranth"/>
              </a:rPr>
              <a:t>This topic will allow </a:t>
            </a:r>
            <a:r>
              <a:rPr lang="en-GB" sz="1000">
                <a:highlight>
                  <a:schemeClr val="lt1"/>
                </a:highlight>
                <a:latin typeface="Amaranth"/>
                <a:ea typeface="Amaranth"/>
                <a:cs typeface="Amaranth"/>
                <a:sym typeface="Amaranth"/>
              </a:rPr>
              <a:t>the children to deepen their </a:t>
            </a:r>
            <a:r>
              <a:rPr lang="en-GB" sz="1000">
                <a:highlight>
                  <a:schemeClr val="lt1"/>
                </a:highlight>
                <a:latin typeface="Amaranth"/>
                <a:ea typeface="Amaranth"/>
                <a:cs typeface="Amaranth"/>
                <a:sym typeface="Amaranth"/>
              </a:rPr>
              <a:t>understanding</a:t>
            </a:r>
            <a:r>
              <a:rPr lang="en-GB" sz="1000">
                <a:highlight>
                  <a:schemeClr val="lt1"/>
                </a:highlight>
                <a:latin typeface="Amaranth"/>
                <a:ea typeface="Amaranth"/>
                <a:cs typeface="Amaranth"/>
                <a:sym typeface="Amaranth"/>
              </a:rPr>
              <a:t> of the world, </a:t>
            </a:r>
            <a:r>
              <a:rPr lang="en-GB" sz="1000">
                <a:highlight>
                  <a:schemeClr val="lt1"/>
                </a:highlight>
                <a:latin typeface="Amaranth"/>
                <a:ea typeface="Amaranth"/>
                <a:cs typeface="Amaranth"/>
                <a:sym typeface="Amaranth"/>
              </a:rPr>
              <a:t>including</a:t>
            </a:r>
            <a:r>
              <a:rPr lang="en-GB" sz="1000">
                <a:highlight>
                  <a:schemeClr val="lt1"/>
                </a:highlight>
                <a:latin typeface="Amaranth"/>
                <a:ea typeface="Amaranth"/>
                <a:cs typeface="Amaranth"/>
                <a:sym typeface="Amaranth"/>
              </a:rPr>
              <a:t> different </a:t>
            </a:r>
            <a:r>
              <a:rPr lang="en-GB" sz="1000">
                <a:highlight>
                  <a:schemeClr val="lt1"/>
                </a:highlight>
                <a:latin typeface="Amaranth"/>
                <a:ea typeface="Amaranth"/>
                <a:cs typeface="Amaranth"/>
                <a:sym typeface="Amaranth"/>
              </a:rPr>
              <a:t>environments, countries and faiths. </a:t>
            </a:r>
            <a:r>
              <a:rPr b="0" i="0" lang="en-GB" sz="1000" u="none" cap="none" strike="noStrike">
                <a:highlight>
                  <a:schemeClr val="lt1"/>
                </a:highlight>
                <a:latin typeface="Amaranth"/>
                <a:ea typeface="Amaranth"/>
                <a:cs typeface="Amaranth"/>
                <a:sym typeface="Amaranth"/>
              </a:rPr>
              <a:t> This topic will give the children their prior knowledge to support them before beginning the National Curriculum for </a:t>
            </a:r>
            <a:r>
              <a:rPr lang="en-GB" sz="1000">
                <a:highlight>
                  <a:schemeClr val="lt1"/>
                </a:highlight>
                <a:latin typeface="Amaranth"/>
                <a:ea typeface="Amaranth"/>
                <a:cs typeface="Amaranth"/>
                <a:sym typeface="Amaranth"/>
              </a:rPr>
              <a:t>Geography and RE </a:t>
            </a:r>
            <a:r>
              <a:rPr b="0" i="0" lang="en-GB" sz="1000" u="none" cap="none" strike="noStrike">
                <a:highlight>
                  <a:schemeClr val="lt1"/>
                </a:highlight>
                <a:latin typeface="Amaranth"/>
                <a:ea typeface="Amaranth"/>
                <a:cs typeface="Amaranth"/>
                <a:sym typeface="Amaranth"/>
              </a:rPr>
              <a:t> in KS1. We </a:t>
            </a:r>
            <a:r>
              <a:rPr lang="en-GB" sz="1000">
                <a:highlight>
                  <a:schemeClr val="lt1"/>
                </a:highlight>
                <a:latin typeface="Amaranth"/>
                <a:ea typeface="Amaranth"/>
                <a:cs typeface="Amaranth"/>
                <a:sym typeface="Amaranth"/>
              </a:rPr>
              <a:t>will</a:t>
            </a:r>
            <a:r>
              <a:rPr b="0" i="0" lang="en-GB" sz="1000" u="none" cap="none" strike="noStrike">
                <a:highlight>
                  <a:schemeClr val="lt1"/>
                </a:highlight>
                <a:latin typeface="Amaranth"/>
                <a:ea typeface="Amaranth"/>
                <a:cs typeface="Amaranth"/>
                <a:sym typeface="Amaranth"/>
              </a:rPr>
              <a:t> </a:t>
            </a:r>
            <a:r>
              <a:rPr lang="en-GB" sz="1000">
                <a:highlight>
                  <a:schemeClr val="lt1"/>
                </a:highlight>
                <a:latin typeface="Amaranth"/>
                <a:ea typeface="Amaranth"/>
                <a:cs typeface="Amaranth"/>
                <a:sym typeface="Amaranth"/>
              </a:rPr>
              <a:t>explore</a:t>
            </a:r>
            <a:r>
              <a:rPr b="0" i="0" lang="en-GB" sz="1000" u="none" cap="none" strike="noStrike">
                <a:highlight>
                  <a:schemeClr val="lt1"/>
                </a:highlight>
                <a:latin typeface="Amaranth"/>
                <a:ea typeface="Amaranth"/>
                <a:cs typeface="Amaranth"/>
                <a:sym typeface="Amaranth"/>
              </a:rPr>
              <a:t> this </a:t>
            </a:r>
            <a:r>
              <a:rPr lang="en-GB" sz="1000">
                <a:highlight>
                  <a:schemeClr val="lt1"/>
                </a:highlight>
                <a:latin typeface="Amaranth"/>
                <a:ea typeface="Amaranth"/>
                <a:cs typeface="Amaranth"/>
                <a:sym typeface="Amaranth"/>
              </a:rPr>
              <a:t>topic </a:t>
            </a:r>
            <a:r>
              <a:rPr b="0" i="0" lang="en-GB" sz="1000" u="none" cap="none" strike="noStrike">
                <a:highlight>
                  <a:schemeClr val="lt1"/>
                </a:highlight>
                <a:latin typeface="Amaranth"/>
                <a:ea typeface="Amaranth"/>
                <a:cs typeface="Amaranth"/>
                <a:sym typeface="Amaranth"/>
              </a:rPr>
              <a:t>through different </a:t>
            </a:r>
            <a:r>
              <a:rPr lang="en-GB" sz="1000">
                <a:highlight>
                  <a:schemeClr val="lt1"/>
                </a:highlight>
                <a:latin typeface="Amaranth"/>
                <a:ea typeface="Amaranth"/>
                <a:cs typeface="Amaranth"/>
                <a:sym typeface="Amaranth"/>
              </a:rPr>
              <a:t>texts </a:t>
            </a:r>
            <a:r>
              <a:rPr lang="en-GB" sz="1000">
                <a:highlight>
                  <a:schemeClr val="lt1"/>
                </a:highlight>
                <a:latin typeface="Amaranth"/>
                <a:ea typeface="Amaranth"/>
                <a:cs typeface="Amaranth"/>
                <a:sym typeface="Amaranth"/>
              </a:rPr>
              <a:t>including: Handas Surprise, Hats of Faith and We found a hat! </a:t>
            </a:r>
            <a:endParaRPr sz="1000">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sz="1000">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highlight>
                  <a:schemeClr val="lt1"/>
                </a:highlight>
                <a:latin typeface="Amaranth"/>
                <a:ea typeface="Amaranth"/>
                <a:cs typeface="Amaranth"/>
                <a:sym typeface="Amaranth"/>
              </a:rPr>
              <a:t>Our EYFS curriculum is always open ended and child led as we aim to provide the most stimulating opportunities for the children to apply their learning to different contexts. Themes and questioning support the children to explore different areas and lead their learning where their interests take them. </a:t>
            </a:r>
            <a:endParaRPr b="0" i="0" sz="1000" u="none" cap="none" strike="noStrike">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highlight>
                  <a:schemeClr val="lt1"/>
                </a:highlight>
                <a:latin typeface="Amaranth"/>
                <a:ea typeface="Amaranth"/>
                <a:cs typeface="Amaranth"/>
                <a:sym typeface="Amaranth"/>
              </a:rPr>
              <a:t>Reception children will </a:t>
            </a:r>
            <a:r>
              <a:rPr lang="en-GB" sz="1000">
                <a:highlight>
                  <a:schemeClr val="lt1"/>
                </a:highlight>
                <a:latin typeface="Amaranth"/>
                <a:ea typeface="Amaranth"/>
                <a:cs typeface="Amaranth"/>
                <a:sym typeface="Amaranth"/>
              </a:rPr>
              <a:t>begin</a:t>
            </a:r>
            <a:r>
              <a:rPr b="0" i="0" lang="en-GB" sz="1000" u="none" cap="none" strike="noStrike">
                <a:highlight>
                  <a:schemeClr val="lt1"/>
                </a:highlight>
                <a:latin typeface="Amaranth"/>
                <a:ea typeface="Amaranth"/>
                <a:cs typeface="Amaranth"/>
                <a:sym typeface="Amaranth"/>
              </a:rPr>
              <a:t> phase </a:t>
            </a:r>
            <a:r>
              <a:rPr lang="en-GB" sz="1000">
                <a:highlight>
                  <a:schemeClr val="lt1"/>
                </a:highlight>
                <a:latin typeface="Amaranth"/>
                <a:ea typeface="Amaranth"/>
                <a:cs typeface="Amaranth"/>
                <a:sym typeface="Amaranth"/>
              </a:rPr>
              <a:t>3</a:t>
            </a:r>
            <a:r>
              <a:rPr b="0" i="0" lang="en-GB" sz="1000" u="none" cap="none" strike="noStrike">
                <a:highlight>
                  <a:schemeClr val="lt1"/>
                </a:highlight>
                <a:latin typeface="Amaranth"/>
                <a:ea typeface="Amaranth"/>
                <a:cs typeface="Amaranth"/>
                <a:sym typeface="Amaranth"/>
              </a:rPr>
              <a:t> phonics</a:t>
            </a:r>
            <a:r>
              <a:rPr lang="en-GB" sz="1000">
                <a:highlight>
                  <a:schemeClr val="lt1"/>
                </a:highlight>
                <a:latin typeface="Amaranth"/>
                <a:ea typeface="Amaranth"/>
                <a:cs typeface="Amaranth"/>
                <a:sym typeface="Amaranth"/>
              </a:rPr>
              <a:t>. </a:t>
            </a:r>
            <a:r>
              <a:rPr b="0" i="0" lang="en-GB" sz="1000" u="none" cap="none" strike="noStrike">
                <a:highlight>
                  <a:schemeClr val="lt1"/>
                </a:highlight>
                <a:latin typeface="Amaranth"/>
                <a:ea typeface="Amaranth"/>
                <a:cs typeface="Amaranth"/>
                <a:sym typeface="Amaranth"/>
              </a:rPr>
              <a:t> </a:t>
            </a:r>
            <a:r>
              <a:rPr lang="en-GB" sz="1000">
                <a:highlight>
                  <a:schemeClr val="lt1"/>
                </a:highlight>
                <a:latin typeface="Amaranth"/>
                <a:ea typeface="Amaranth"/>
                <a:cs typeface="Amaranth"/>
                <a:sym typeface="Amaranth"/>
              </a:rPr>
              <a:t>The majority of children will bring home books with words in January, if your child has a wordless book please encourage them to sound out as many words as possible and </a:t>
            </a:r>
            <a:r>
              <a:rPr lang="en-GB" sz="1000">
                <a:highlight>
                  <a:schemeClr val="lt1"/>
                </a:highlight>
                <a:latin typeface="Amaranth"/>
                <a:ea typeface="Amaranth"/>
                <a:cs typeface="Amaranth"/>
                <a:sym typeface="Amaranth"/>
              </a:rPr>
              <a:t>continue</a:t>
            </a:r>
            <a:r>
              <a:rPr lang="en-GB" sz="1000">
                <a:highlight>
                  <a:schemeClr val="lt1"/>
                </a:highlight>
                <a:latin typeface="Amaranth"/>
                <a:ea typeface="Amaranth"/>
                <a:cs typeface="Amaranth"/>
                <a:sym typeface="Amaranth"/>
              </a:rPr>
              <a:t> to practice </a:t>
            </a:r>
            <a:r>
              <a:rPr lang="en-GB" sz="1000">
                <a:highlight>
                  <a:schemeClr val="lt1"/>
                </a:highlight>
                <a:latin typeface="Amaranth"/>
                <a:ea typeface="Amaranth"/>
                <a:cs typeface="Amaranth"/>
                <a:sym typeface="Amaranth"/>
              </a:rPr>
              <a:t>recognising</a:t>
            </a:r>
            <a:r>
              <a:rPr lang="en-GB" sz="1000">
                <a:highlight>
                  <a:schemeClr val="lt1"/>
                </a:highlight>
                <a:latin typeface="Amaranth"/>
                <a:ea typeface="Amaranth"/>
                <a:cs typeface="Amaranth"/>
                <a:sym typeface="Amaranth"/>
              </a:rPr>
              <a:t> phase 2 sound. </a:t>
            </a:r>
            <a:r>
              <a:rPr b="0" i="0" lang="en-GB" sz="1000" u="none" cap="none" strike="noStrike">
                <a:highlight>
                  <a:schemeClr val="lt1"/>
                </a:highlight>
                <a:latin typeface="Amaranth"/>
                <a:ea typeface="Amaranth"/>
                <a:cs typeface="Amaranth"/>
                <a:sym typeface="Amaranth"/>
              </a:rPr>
              <a:t>Nursery children will continue with their foundations to phonics lessons daily.   The children also take part in Maths White</a:t>
            </a:r>
            <a:r>
              <a:rPr lang="en-GB" sz="1000">
                <a:highlight>
                  <a:schemeClr val="lt1"/>
                </a:highlight>
                <a:latin typeface="Amaranth"/>
                <a:ea typeface="Amaranth"/>
                <a:cs typeface="Amaranth"/>
                <a:sym typeface="Amaranth"/>
              </a:rPr>
              <a:t> </a:t>
            </a:r>
            <a:r>
              <a:rPr b="0" i="0" lang="en-GB" sz="1000" u="none" cap="none" strike="noStrike">
                <a:highlight>
                  <a:schemeClr val="lt1"/>
                </a:highlight>
                <a:latin typeface="Amaranth"/>
                <a:ea typeface="Amaranth"/>
                <a:cs typeface="Amaranth"/>
                <a:sym typeface="Amaranth"/>
              </a:rPr>
              <a:t>Rose sessions daily  to develop their understanding of numerical concepts. Reception will cover </a:t>
            </a:r>
            <a:r>
              <a:rPr lang="en-GB" sz="1000">
                <a:highlight>
                  <a:schemeClr val="lt1"/>
                </a:highlight>
                <a:latin typeface="Amaranth"/>
                <a:ea typeface="Amaranth"/>
                <a:cs typeface="Amaranth"/>
                <a:sym typeface="Amaranth"/>
              </a:rPr>
              <a:t>Alive in 5, Growing 6,7 and 8 and maths </a:t>
            </a:r>
            <a:r>
              <a:rPr lang="en-GB" sz="1000">
                <a:highlight>
                  <a:schemeClr val="lt1"/>
                </a:highlight>
                <a:latin typeface="Amaranth"/>
                <a:ea typeface="Amaranth"/>
                <a:cs typeface="Amaranth"/>
                <a:sym typeface="Amaranth"/>
              </a:rPr>
              <a:t>capacity. Nursery will cover counting and shape space and measure. </a:t>
            </a:r>
            <a:endParaRPr sz="1000">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Parents are invited to a stay and play session to take part in their child’s play on Wednesday 4th February. Please dress for outdoor learning as the </a:t>
            </a:r>
            <a:r>
              <a:rPr lang="en-GB" sz="1000">
                <a:solidFill>
                  <a:schemeClr val="dk1"/>
                </a:solidFill>
                <a:latin typeface="Amaranth"/>
                <a:ea typeface="Amaranth"/>
                <a:cs typeface="Amaranth"/>
                <a:sym typeface="Amaranth"/>
              </a:rPr>
              <a:t>majority</a:t>
            </a:r>
            <a:r>
              <a:rPr lang="en-GB" sz="1000">
                <a:solidFill>
                  <a:schemeClr val="dk1"/>
                </a:solidFill>
                <a:latin typeface="Amaranth"/>
                <a:ea typeface="Amaranth"/>
                <a:cs typeface="Amaranth"/>
                <a:sym typeface="Amaranth"/>
              </a:rPr>
              <a:t> of the session will be </a:t>
            </a:r>
            <a:r>
              <a:rPr lang="en-GB" sz="1000">
                <a:solidFill>
                  <a:schemeClr val="dk1"/>
                </a:solidFill>
                <a:latin typeface="Amaranth"/>
                <a:ea typeface="Amaranth"/>
                <a:cs typeface="Amaranth"/>
                <a:sym typeface="Amaranth"/>
              </a:rPr>
              <a:t>outside. Please arrive at the office at 2.15pm.  Please note there has been a change to Nursery PE, due to availability of the hall, their PE will now be Monday afternoons.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solidFill>
                  <a:schemeClr val="dk1"/>
                </a:solidFill>
                <a:latin typeface="Amaranth"/>
                <a:ea typeface="Amaranth"/>
                <a:cs typeface="Amaranth"/>
                <a:sym typeface="Amaranth"/>
              </a:rPr>
              <a:t>You can follow your child’s journey on Tapestry, where we share our observations and you can also share activities and progress at home. If you do not yet have access to this, please check your email inbox or let a member of the team know. </a:t>
            </a:r>
            <a:endParaRPr b="0" i="0" sz="1100" u="none" cap="none" strike="noStrike">
              <a:solidFill>
                <a:schemeClr val="dk1"/>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solidFill>
                <a:srgbClr val="000000"/>
              </a:solidFill>
              <a:highlight>
                <a:schemeClr val="lt1"/>
              </a:highlight>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solidFill>
                  <a:schemeClr val="dk1"/>
                </a:solidFill>
                <a:latin typeface="Amaranth"/>
                <a:ea typeface="Amaranth"/>
                <a:cs typeface="Amaranth"/>
                <a:sym typeface="Amaranth"/>
              </a:rPr>
              <a:t> Before and after school, parents are unable to enter the EYFS unit  or playground area therefore we kindly ask for you to collect and drop off your child  to the member of staff on the gate.  A reminder that once your children have been </a:t>
            </a:r>
            <a:r>
              <a:rPr lang="en-GB" sz="1000">
                <a:solidFill>
                  <a:schemeClr val="dk1"/>
                </a:solidFill>
                <a:latin typeface="Amaranth"/>
                <a:ea typeface="Amaranth"/>
                <a:cs typeface="Amaranth"/>
                <a:sym typeface="Amaranth"/>
              </a:rPr>
              <a:t>handed over to you at home time, they will have to wait until all children have been </a:t>
            </a:r>
            <a:r>
              <a:rPr lang="en-GB" sz="1000">
                <a:solidFill>
                  <a:schemeClr val="dk1"/>
                </a:solidFill>
                <a:latin typeface="Amaranth"/>
                <a:ea typeface="Amaranth"/>
                <a:cs typeface="Amaranth"/>
                <a:sym typeface="Amaranth"/>
              </a:rPr>
              <a:t>collected</a:t>
            </a:r>
            <a:r>
              <a:rPr lang="en-GB" sz="1000">
                <a:solidFill>
                  <a:schemeClr val="dk1"/>
                </a:solidFill>
                <a:latin typeface="Amaranth"/>
                <a:ea typeface="Amaranth"/>
                <a:cs typeface="Amaranth"/>
                <a:sym typeface="Amaranth"/>
              </a:rPr>
              <a:t> before entering back into school to </a:t>
            </a:r>
            <a:r>
              <a:rPr lang="en-GB" sz="1000">
                <a:solidFill>
                  <a:schemeClr val="dk1"/>
                </a:solidFill>
                <a:latin typeface="Amaranth"/>
                <a:ea typeface="Amaranth"/>
                <a:cs typeface="Amaranth"/>
                <a:sym typeface="Amaranth"/>
              </a:rPr>
              <a:t>retrieve</a:t>
            </a:r>
            <a:r>
              <a:rPr lang="en-GB" sz="1000">
                <a:solidFill>
                  <a:schemeClr val="dk1"/>
                </a:solidFill>
                <a:latin typeface="Amaranth"/>
                <a:ea typeface="Amaranth"/>
                <a:cs typeface="Amaranth"/>
                <a:sym typeface="Amaranth"/>
              </a:rPr>
              <a:t> items. The children do have various opportunities and reminders to collect their belongings before the end of the day and although we appreciate </a:t>
            </a:r>
            <a:r>
              <a:rPr lang="en-GB" sz="1000">
                <a:solidFill>
                  <a:schemeClr val="dk1"/>
                </a:solidFill>
                <a:latin typeface="Amaranth"/>
                <a:ea typeface="Amaranth"/>
                <a:cs typeface="Amaranth"/>
                <a:sym typeface="Amaranth"/>
              </a:rPr>
              <a:t>forgetting</a:t>
            </a:r>
            <a:r>
              <a:rPr lang="en-GB" sz="1000">
                <a:solidFill>
                  <a:schemeClr val="dk1"/>
                </a:solidFill>
                <a:latin typeface="Amaranth"/>
                <a:ea typeface="Amaranth"/>
                <a:cs typeface="Amaranth"/>
                <a:sym typeface="Amaranth"/>
              </a:rPr>
              <a:t> some items, it does make safeguarding and seeing out the </a:t>
            </a:r>
            <a:r>
              <a:rPr lang="en-GB" sz="1000">
                <a:solidFill>
                  <a:schemeClr val="dk1"/>
                </a:solidFill>
                <a:latin typeface="Amaranth"/>
                <a:ea typeface="Amaranth"/>
                <a:cs typeface="Amaranth"/>
                <a:sym typeface="Amaranth"/>
              </a:rPr>
              <a:t>remaining</a:t>
            </a:r>
            <a:r>
              <a:rPr lang="en-GB" sz="1000">
                <a:solidFill>
                  <a:schemeClr val="dk1"/>
                </a:solidFill>
                <a:latin typeface="Amaranth"/>
                <a:ea typeface="Amaranth"/>
                <a:cs typeface="Amaranth"/>
                <a:sym typeface="Amaranth"/>
              </a:rPr>
              <a:t> children </a:t>
            </a:r>
            <a:r>
              <a:rPr lang="en-GB" sz="1000">
                <a:solidFill>
                  <a:schemeClr val="dk1"/>
                </a:solidFill>
                <a:latin typeface="Amaranth"/>
                <a:ea typeface="Amaranth"/>
                <a:cs typeface="Amaranth"/>
                <a:sym typeface="Amaranth"/>
              </a:rPr>
              <a:t>difficult. Waiting until the end allows everyone to remain safe. If you wish to speak to a member of staff please can you also wait until all children have been handed over and a member of staff will happily speak to you. If it is a longer conversation please book an appointment at the office. </a:t>
            </a:r>
            <a:endParaRPr sz="1000">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The EYFS team would like to say a huge thank you to FOSSA for their donation </a:t>
            </a:r>
            <a:r>
              <a:rPr lang="en-GB" sz="1000">
                <a:solidFill>
                  <a:schemeClr val="dk1"/>
                </a:solidFill>
                <a:latin typeface="Amaranth"/>
                <a:ea typeface="Amaranth"/>
                <a:cs typeface="Amaranth"/>
                <a:sym typeface="Amaranth"/>
              </a:rPr>
              <a:t>towards</a:t>
            </a:r>
            <a:r>
              <a:rPr lang="en-GB" sz="1000">
                <a:solidFill>
                  <a:schemeClr val="dk1"/>
                </a:solidFill>
                <a:latin typeface="Amaranth"/>
                <a:ea typeface="Amaranth"/>
                <a:cs typeface="Amaranth"/>
                <a:sym typeface="Amaranth"/>
              </a:rPr>
              <a:t> enhancing the outdoor </a:t>
            </a:r>
            <a:r>
              <a:rPr lang="en-GB" sz="1000">
                <a:solidFill>
                  <a:schemeClr val="dk1"/>
                </a:solidFill>
                <a:latin typeface="Amaranth"/>
                <a:ea typeface="Amaranth"/>
                <a:cs typeface="Amaranth"/>
                <a:sym typeface="Amaranth"/>
              </a:rPr>
              <a:t>environment. It has allowed the school to develop key areas of provision such as construction, water play and the mud kitchen. </a:t>
            </a:r>
            <a:endParaRPr sz="1000">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solidFill>
                  <a:schemeClr val="dk1"/>
                </a:solidFill>
                <a:latin typeface="Amaranth"/>
                <a:ea typeface="Amaranth"/>
                <a:cs typeface="Amaranth"/>
                <a:sym typeface="Amaranth"/>
              </a:rPr>
              <a:t>Thank you for your support,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rPr b="0" i="0" lang="en-GB" sz="1000" u="none" cap="none" strike="noStrike">
                <a:solidFill>
                  <a:schemeClr val="dk1"/>
                </a:solidFill>
                <a:latin typeface="Amaranth"/>
                <a:ea typeface="Amaranth"/>
                <a:cs typeface="Amaranth"/>
                <a:sym typeface="Amaranth"/>
              </a:rPr>
              <a:t>The EYFS Team </a:t>
            </a:r>
            <a:endParaRPr b="0" i="0" sz="1000" u="none" cap="none" strike="noStrike">
              <a:solidFill>
                <a:schemeClr val="dk1"/>
              </a:solidFill>
              <a:latin typeface="Amaranth"/>
              <a:ea typeface="Amaranth"/>
              <a:cs typeface="Amaranth"/>
              <a:sym typeface="Amaranth"/>
            </a:endParaRPr>
          </a:p>
          <a:p>
            <a:pPr indent="0" lvl="0" marL="0" marR="0" rtl="0" algn="just">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p:txBody>
      </p:sp>
      <p:sp>
        <p:nvSpPr>
          <p:cNvPr id="55" name="Google Shape;55;p1"/>
          <p:cNvSpPr txBox="1"/>
          <p:nvPr/>
        </p:nvSpPr>
        <p:spPr>
          <a:xfrm>
            <a:off x="3780000" y="1459263"/>
            <a:ext cx="3648000" cy="492600"/>
          </a:xfrm>
          <a:prstGeom prst="rect">
            <a:avLst/>
          </a:prstGeom>
          <a:noFill/>
          <a:ln>
            <a:noFill/>
          </a:ln>
        </p:spPr>
        <p:txBody>
          <a:bodyPr anchorCtr="0" anchor="t" bIns="91425" lIns="91425" spcFirstLastPara="1" rIns="91425" wrap="square" tIns="91425">
            <a:spAutoFit/>
          </a:bodyPr>
          <a:lstStyle/>
          <a:p>
            <a:pPr indent="0" lvl="0" marL="0" marR="0" rtl="0" algn="r">
              <a:lnSpc>
                <a:spcPct val="100000"/>
              </a:lnSpc>
              <a:spcBef>
                <a:spcPts val="0"/>
              </a:spcBef>
              <a:spcAft>
                <a:spcPts val="0"/>
              </a:spcAft>
              <a:buClr>
                <a:schemeClr val="dk1"/>
              </a:buClr>
              <a:buSzPts val="1100"/>
              <a:buFont typeface="Arial"/>
              <a:buNone/>
            </a:pPr>
            <a:r>
              <a:rPr b="0" i="0" lang="en-GB" sz="2000" u="none" cap="none" strike="noStrike">
                <a:solidFill>
                  <a:schemeClr val="dk1"/>
                </a:solidFill>
                <a:latin typeface="Amaranth"/>
                <a:ea typeface="Amaranth"/>
                <a:cs typeface="Amaranth"/>
                <a:sym typeface="Amaranth"/>
              </a:rPr>
              <a:t>Topic</a:t>
            </a:r>
            <a:r>
              <a:rPr lang="en-GB" sz="2000">
                <a:solidFill>
                  <a:schemeClr val="dk1"/>
                </a:solidFill>
                <a:latin typeface="Amaranth"/>
                <a:ea typeface="Amaranth"/>
                <a:cs typeface="Amaranth"/>
                <a:sym typeface="Amaranth"/>
              </a:rPr>
              <a:t>: Whose Hat? </a:t>
            </a:r>
            <a:r>
              <a:rPr b="0" i="0" lang="en-GB" sz="2000" u="none" cap="none" strike="noStrike">
                <a:solidFill>
                  <a:schemeClr val="dk1"/>
                </a:solidFill>
                <a:latin typeface="Amaranth"/>
                <a:ea typeface="Amaranth"/>
                <a:cs typeface="Amaranth"/>
                <a:sym typeface="Amaranth"/>
              </a:rPr>
              <a:t> </a:t>
            </a:r>
            <a:endParaRPr b="0" i="0" sz="2000" u="none" cap="none" strike="noStrike">
              <a:solidFill>
                <a:srgbClr val="000000"/>
              </a:solidFill>
              <a:latin typeface="Amaranth"/>
              <a:ea typeface="Amaranth"/>
              <a:cs typeface="Amaranth"/>
              <a:sym typeface="Amaranth"/>
            </a:endParaRPr>
          </a:p>
        </p:txBody>
      </p:sp>
      <p:sp>
        <p:nvSpPr>
          <p:cNvPr id="56" name="Google Shape;56;p1"/>
          <p:cNvSpPr/>
          <p:nvPr/>
        </p:nvSpPr>
        <p:spPr>
          <a:xfrm>
            <a:off x="151525" y="8521175"/>
            <a:ext cx="3929100" cy="8004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GB" sz="1400" u="sng" cap="none" strike="noStrike">
                <a:solidFill>
                  <a:srgbClr val="D70000"/>
                </a:solidFill>
                <a:latin typeface="Amaranth"/>
                <a:ea typeface="Amaranth"/>
                <a:cs typeface="Amaranth"/>
                <a:sym typeface="Amaranth"/>
              </a:rPr>
              <a:t>Key dates</a:t>
            </a:r>
            <a:endParaRPr b="1" i="0" sz="1400" u="sng" cap="none" strike="noStrike">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Outdoor Learning Stay and Play 2.15pm - 3.15pm </a:t>
            </a:r>
            <a:endParaRPr b="0" i="0" sz="9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1" i="0" sz="1400" u="sng" cap="none" strike="noStrike">
              <a:solidFill>
                <a:srgbClr val="D70000"/>
              </a:solidFill>
              <a:latin typeface="Amaranth"/>
              <a:ea typeface="Amaranth"/>
              <a:cs typeface="Amaranth"/>
              <a:sym typeface="Amaranth"/>
            </a:endParaRPr>
          </a:p>
        </p:txBody>
      </p:sp>
      <p:sp>
        <p:nvSpPr>
          <p:cNvPr id="57" name="Google Shape;57;p1"/>
          <p:cNvSpPr/>
          <p:nvPr/>
        </p:nvSpPr>
        <p:spPr>
          <a:xfrm>
            <a:off x="3460850" y="8813400"/>
            <a:ext cx="3447600" cy="13344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GB" sz="1400" u="sng" cap="none" strike="noStrike">
                <a:solidFill>
                  <a:srgbClr val="D70000"/>
                </a:solidFill>
                <a:latin typeface="Amaranth"/>
                <a:ea typeface="Amaranth"/>
                <a:cs typeface="Amaranth"/>
                <a:sym typeface="Amaranth"/>
              </a:rPr>
              <a:t>PE Kits</a:t>
            </a:r>
            <a:r>
              <a:rPr b="1" lang="en-GB" u="sng">
                <a:solidFill>
                  <a:srgbClr val="D70000"/>
                </a:solidFill>
                <a:latin typeface="Amaranth"/>
                <a:ea typeface="Amaranth"/>
                <a:cs typeface="Amaranth"/>
                <a:sym typeface="Amaranth"/>
              </a:rPr>
              <a:t>, Outdoor Learning and Lost Property </a:t>
            </a:r>
            <a:endParaRPr b="0"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Outdoor Learning </a:t>
            </a:r>
            <a:r>
              <a:rPr b="0" i="0" lang="en-GB" sz="1000" u="none" cap="none" strike="noStrike">
                <a:solidFill>
                  <a:schemeClr val="dk1"/>
                </a:solidFill>
                <a:latin typeface="Amaranth"/>
                <a:ea typeface="Amaranth"/>
                <a:cs typeface="Amaranth"/>
                <a:sym typeface="Amaranth"/>
              </a:rPr>
              <a:t>will take place on a Wednesday afternoon. Reception will have PE on Monday with Mrs Seaver and a Thursday  with Tigers Trust.  Nursery will have PE on a </a:t>
            </a:r>
            <a:r>
              <a:rPr b="1" lang="en-GB" sz="1000">
                <a:solidFill>
                  <a:schemeClr val="dk1"/>
                </a:solidFill>
                <a:latin typeface="Amaranth"/>
                <a:ea typeface="Amaranth"/>
                <a:cs typeface="Amaranth"/>
                <a:sym typeface="Amaranth"/>
              </a:rPr>
              <a:t>Monday </a:t>
            </a:r>
            <a:r>
              <a:rPr lang="en-GB" sz="1000">
                <a:solidFill>
                  <a:schemeClr val="dk1"/>
                </a:solidFill>
                <a:latin typeface="Amaranth"/>
                <a:ea typeface="Amaranth"/>
                <a:cs typeface="Amaranth"/>
                <a:sym typeface="Amaranth"/>
              </a:rPr>
              <a:t>afternoon with Mrs Murray.</a:t>
            </a:r>
            <a:r>
              <a:rPr b="0" i="0" lang="en-GB" sz="1000" u="none" cap="none" strike="noStrike">
                <a:solidFill>
                  <a:schemeClr val="dk1"/>
                </a:solidFill>
                <a:latin typeface="Amaranth"/>
                <a:ea typeface="Amaranth"/>
                <a:cs typeface="Amaranth"/>
                <a:sym typeface="Amaranth"/>
              </a:rPr>
              <a:t>  Children can arrive in PE kit and will get changed into their uniform afterwards. </a:t>
            </a:r>
            <a:r>
              <a:rPr lang="en-GB" sz="1000">
                <a:solidFill>
                  <a:schemeClr val="dk1"/>
                </a:solidFill>
                <a:latin typeface="Amaranth"/>
                <a:ea typeface="Amaranth"/>
                <a:cs typeface="Amaranth"/>
                <a:sym typeface="Amaranth"/>
              </a:rPr>
              <a:t>Please ensure your child has the correct PE kit as per the school </a:t>
            </a:r>
            <a:r>
              <a:rPr lang="en-GB" sz="1000">
                <a:solidFill>
                  <a:schemeClr val="dk1"/>
                </a:solidFill>
                <a:latin typeface="Amaranth"/>
                <a:ea typeface="Amaranth"/>
                <a:cs typeface="Amaranth"/>
                <a:sym typeface="Amaranth"/>
              </a:rPr>
              <a:t>uniform</a:t>
            </a:r>
            <a:r>
              <a:rPr lang="en-GB" sz="1000">
                <a:solidFill>
                  <a:schemeClr val="dk1"/>
                </a:solidFill>
                <a:latin typeface="Amaranth"/>
                <a:ea typeface="Amaranth"/>
                <a:cs typeface="Amaranth"/>
                <a:sym typeface="Amaranth"/>
              </a:rPr>
              <a:t> policy. </a:t>
            </a:r>
            <a:endParaRPr sz="1000">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sz="1000">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rPr lang="en-GB" sz="1000">
                <a:solidFill>
                  <a:schemeClr val="dk1"/>
                </a:solidFill>
                <a:latin typeface="Amaranth"/>
                <a:ea typeface="Amaranth"/>
                <a:cs typeface="Amaranth"/>
                <a:sym typeface="Amaranth"/>
              </a:rPr>
              <a:t>When weather allows, staff will place the lost property boxes at the top of the stairs near the EYFS area. Please check this box first as this is where we keep all unclaimed </a:t>
            </a:r>
            <a:r>
              <a:rPr lang="en-GB" sz="1000">
                <a:solidFill>
                  <a:schemeClr val="dk1"/>
                </a:solidFill>
                <a:latin typeface="Amaranth"/>
                <a:ea typeface="Amaranth"/>
                <a:cs typeface="Amaranth"/>
                <a:sym typeface="Amaranth"/>
              </a:rPr>
              <a:t>items</a:t>
            </a:r>
            <a:r>
              <a:rPr lang="en-GB" sz="1000">
                <a:solidFill>
                  <a:schemeClr val="dk1"/>
                </a:solidFill>
                <a:latin typeface="Amaranth"/>
                <a:ea typeface="Amaranth"/>
                <a:cs typeface="Amaranth"/>
                <a:sym typeface="Amaranth"/>
              </a:rPr>
              <a:t>. Please ensure all your </a:t>
            </a:r>
            <a:r>
              <a:rPr lang="en-GB" sz="1000">
                <a:solidFill>
                  <a:schemeClr val="dk1"/>
                </a:solidFill>
                <a:latin typeface="Amaranth"/>
                <a:ea typeface="Amaranth"/>
                <a:cs typeface="Amaranth"/>
                <a:sym typeface="Amaranth"/>
              </a:rPr>
              <a:t>child's</a:t>
            </a:r>
            <a:r>
              <a:rPr lang="en-GB" sz="1000">
                <a:solidFill>
                  <a:schemeClr val="dk1"/>
                </a:solidFill>
                <a:latin typeface="Amaranth"/>
                <a:ea typeface="Amaranth"/>
                <a:cs typeface="Amaranth"/>
                <a:sym typeface="Amaranth"/>
              </a:rPr>
              <a:t> items are labelled. </a:t>
            </a:r>
            <a:endParaRPr sz="1000">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chemeClr val="dk1"/>
              </a:buClr>
              <a:buSzPts val="1100"/>
              <a:buFont typeface="Arial"/>
              <a:buNone/>
            </a:pPr>
            <a:r>
              <a:t/>
            </a:r>
            <a:endParaRPr b="0" i="0" sz="1000" u="none" cap="none" strike="noStrike">
              <a:solidFill>
                <a:schemeClr val="dk1"/>
              </a:solidFill>
              <a:latin typeface="Amaranth"/>
              <a:ea typeface="Amaranth"/>
              <a:cs typeface="Amaranth"/>
              <a:sym typeface="Amaranth"/>
            </a:endParaRPr>
          </a:p>
        </p:txBody>
      </p:sp>
      <p:sp>
        <p:nvSpPr>
          <p:cNvPr id="58" name="Google Shape;58;p1"/>
          <p:cNvSpPr txBox="1"/>
          <p:nvPr/>
        </p:nvSpPr>
        <p:spPr>
          <a:xfrm>
            <a:off x="5716175" y="223875"/>
            <a:ext cx="1635600" cy="8004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chemeClr val="lt1"/>
                </a:solidFill>
                <a:latin typeface="Amaranth"/>
                <a:ea typeface="Amaranth"/>
                <a:cs typeface="Amaranth"/>
                <a:sym typeface="Amaranth"/>
              </a:rPr>
              <a:t>EYFS </a:t>
            </a:r>
            <a:endParaRPr b="0" i="0" sz="2000" u="none" cap="none" strike="noStrike">
              <a:solidFill>
                <a:schemeClr val="lt1"/>
              </a:solidFill>
              <a:latin typeface="Amaranth"/>
              <a:ea typeface="Amaranth"/>
              <a:cs typeface="Amaranth"/>
              <a:sym typeface="Amaranth"/>
            </a:endParaRPr>
          </a:p>
          <a:p>
            <a:pPr indent="0" lvl="0" marL="0" marR="0" rtl="0" algn="ctr">
              <a:lnSpc>
                <a:spcPct val="100000"/>
              </a:lnSpc>
              <a:spcBef>
                <a:spcPts val="0"/>
              </a:spcBef>
              <a:spcAft>
                <a:spcPts val="0"/>
              </a:spcAft>
              <a:buClr>
                <a:srgbClr val="000000"/>
              </a:buClr>
              <a:buSzPts val="2000"/>
              <a:buFont typeface="Arial"/>
              <a:buNone/>
            </a:pPr>
            <a:r>
              <a:rPr lang="en-GB" sz="2000">
                <a:solidFill>
                  <a:schemeClr val="lt1"/>
                </a:solidFill>
                <a:latin typeface="Amaranth"/>
                <a:ea typeface="Amaranth"/>
                <a:cs typeface="Amaranth"/>
                <a:sym typeface="Amaranth"/>
              </a:rPr>
              <a:t>Spring 1</a:t>
            </a:r>
            <a:endParaRPr b="0" i="0" sz="2000" u="none" cap="none" strike="noStrike">
              <a:solidFill>
                <a:schemeClr val="lt1"/>
              </a:solidFill>
              <a:latin typeface="Amaranth"/>
              <a:ea typeface="Amaranth"/>
              <a:cs typeface="Amaranth"/>
              <a:sym typeface="Amaranth"/>
            </a:endParaRPr>
          </a:p>
        </p:txBody>
      </p:sp>
      <p:sp>
        <p:nvSpPr>
          <p:cNvPr id="59" name="Google Shape;59;p1"/>
          <p:cNvSpPr txBox="1"/>
          <p:nvPr/>
        </p:nvSpPr>
        <p:spPr>
          <a:xfrm>
            <a:off x="316500" y="9161600"/>
            <a:ext cx="3000000" cy="1477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GB" sz="1400" u="sng" cap="none" strike="noStrike">
                <a:solidFill>
                  <a:srgbClr val="D70000"/>
                </a:solidFill>
                <a:latin typeface="Amaranth"/>
                <a:ea typeface="Amaranth"/>
                <a:cs typeface="Amaranth"/>
                <a:sym typeface="Amaranth"/>
              </a:rPr>
              <a:t>Reading </a:t>
            </a:r>
            <a:endParaRPr b="1" i="0" sz="1400" u="sng" cap="none" strike="noStrike">
              <a:solidFill>
                <a:srgbClr val="D70000"/>
              </a:solidFill>
              <a:latin typeface="Amaranth"/>
              <a:ea typeface="Amaranth"/>
              <a:cs typeface="Amaranth"/>
              <a:sym typeface="Amaranth"/>
            </a:endParaRPr>
          </a:p>
          <a:p>
            <a:pPr indent="0" lvl="0" marL="0" marR="0" rtl="0" algn="l">
              <a:lnSpc>
                <a:spcPct val="100000"/>
              </a:lnSpc>
              <a:spcBef>
                <a:spcPts val="0"/>
              </a:spcBef>
              <a:spcAft>
                <a:spcPts val="0"/>
              </a:spcAft>
              <a:buClr>
                <a:srgbClr val="000000"/>
              </a:buClr>
              <a:buSzPts val="1000"/>
              <a:buFont typeface="Arial"/>
              <a:buNone/>
            </a:pPr>
            <a:r>
              <a:rPr b="0" i="0" lang="en-GB" sz="1000" u="none" cap="none" strike="noStrike">
                <a:solidFill>
                  <a:schemeClr val="dk1"/>
                </a:solidFill>
                <a:latin typeface="Amaranth"/>
                <a:ea typeface="Amaranth"/>
                <a:cs typeface="Amaranth"/>
                <a:sym typeface="Amaranth"/>
              </a:rPr>
              <a:t>Reception books will now need to be returned on a</a:t>
            </a:r>
            <a:r>
              <a:rPr b="1" i="0" lang="en-GB" sz="1000" u="none" cap="none" strike="noStrike">
                <a:solidFill>
                  <a:schemeClr val="dk1"/>
                </a:solidFill>
                <a:latin typeface="Amaranth"/>
                <a:ea typeface="Amaranth"/>
                <a:cs typeface="Amaranth"/>
                <a:sym typeface="Amaranth"/>
              </a:rPr>
              <a:t> Friday. </a:t>
            </a:r>
            <a:endParaRPr b="1" i="0" sz="1000" u="none" cap="none" strike="noStrike">
              <a:solidFill>
                <a:schemeClr val="dk1"/>
              </a:solidFill>
              <a:latin typeface="Amaranth"/>
              <a:ea typeface="Amaranth"/>
              <a:cs typeface="Amaranth"/>
              <a:sym typeface="Amaranth"/>
            </a:endParaRPr>
          </a:p>
          <a:p>
            <a:pPr indent="0" lvl="0" marL="0" marR="0" rtl="0" algn="l">
              <a:lnSpc>
                <a:spcPct val="100000"/>
              </a:lnSpc>
              <a:spcBef>
                <a:spcPts val="0"/>
              </a:spcBef>
              <a:spcAft>
                <a:spcPts val="0"/>
              </a:spcAft>
              <a:buClr>
                <a:srgbClr val="000000"/>
              </a:buClr>
              <a:buSzPts val="1000"/>
              <a:buFont typeface="Arial"/>
              <a:buNone/>
            </a:pPr>
            <a:r>
              <a:rPr b="0" i="0" lang="en-GB" sz="1000" u="none" cap="none" strike="noStrike">
                <a:solidFill>
                  <a:schemeClr val="dk1"/>
                </a:solidFill>
                <a:latin typeface="Amaranth"/>
                <a:ea typeface="Amaranth"/>
                <a:cs typeface="Amaranth"/>
                <a:sym typeface="Amaranth"/>
              </a:rPr>
              <a:t>We are promoting a love of reading therefore every Friday the children visit the new library and enjoy a story session there. They then get to choose a story to bring home; the children really look forward to this and it is an amazing opportunity for them. </a:t>
            </a:r>
            <a:endParaRPr b="0" i="0" sz="1400" u="none" cap="none" strike="noStrike">
              <a:solidFill>
                <a:srgbClr val="000000"/>
              </a:solidFill>
              <a:latin typeface="Arial"/>
              <a:ea typeface="Arial"/>
              <a:cs typeface="Arial"/>
              <a:sym typeface="Arial"/>
            </a:endParaRPr>
          </a:p>
        </p:txBody>
      </p:sp>
      <p:pic>
        <p:nvPicPr>
          <p:cNvPr id="60" name="Google Shape;60;p1"/>
          <p:cNvPicPr preferRelativeResize="0"/>
          <p:nvPr/>
        </p:nvPicPr>
        <p:blipFill rotWithShape="1">
          <a:blip r:embed="rId4">
            <a:alphaModFix/>
          </a:blip>
          <a:srcRect b="13962" l="35309" r="36620" t="29759"/>
          <a:stretch/>
        </p:blipFill>
        <p:spPr>
          <a:xfrm>
            <a:off x="757675" y="751250"/>
            <a:ext cx="920025" cy="861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