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692000" cx="7560000"/>
  <p:notesSz cx="6858000" cy="9144000"/>
  <p:embeddedFontLst>
    <p:embeddedFont>
      <p:font typeface="Imprima"/>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747775"/>
          </p15:clr>
        </p15:guide>
        <p15:guide id="2" pos="238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Imprim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9929e5c0a8_0_0: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9929e5c0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29929e5c0a8_0_9: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29929e5c0a8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s://forms.office.com/pages/responsepage.aspx?id=slTDN7CF9UeyIge0jXdO443EWikNNlNOvWkU3t-XVbFUOFVLU0RKRERZTDM2MzBVM0FBQUdURURHUi4u&amp;route=shorturl" TargetMode="External"/><Relationship Id="rId10" Type="http://schemas.openxmlformats.org/officeDocument/2006/relationships/hyperlink" Target="https://docs.google.com/forms/d/15tvVXiQLHdLiuG1Rqfjm1amz4grCVe9cFH4hsZVe_2I/edit?ts=68e7b346" TargetMode="External"/><Relationship Id="rId9" Type="http://schemas.openxmlformats.org/officeDocument/2006/relationships/hyperlink" Target="https://www.eventbrite.co.uk/e/routines-rhythms-for-parentscarers-tickets-1700240036719?aff=oddtdtcreator" TargetMode="External"/><Relationship Id="rId5" Type="http://schemas.openxmlformats.org/officeDocument/2006/relationships/hyperlink" Target="https://forms.office.com/pages/responsepage.aspx?id=slTDN7CF9UeyIge0jXdO443EWikNNlNOvWkU3t-XVbFUOFVLU0RKRERZTDM2MzBVM0FBQUdURURHUi4u&amp;route=shorturl" TargetMode="External"/><Relationship Id="rId6" Type="http://schemas.openxmlformats.org/officeDocument/2006/relationships/hyperlink" Target="https://forms.office.com/pages/responsepage.aspx?id=slTDN7CF9UeyIge0jXdO443EWikNNlNOvWkU3t-XVbFUOFVLU0RKRERZTDM2MzBVM0FBQUdURURHUi4u&amp;route=shorturl" TargetMode="External"/><Relationship Id="rId7" Type="http://schemas.openxmlformats.org/officeDocument/2006/relationships/hyperlink" Target="https://forms.office.com/pages/responsepage.aspx?id=slTDN7CF9UeyIge0jXdO438NDtDPNKVDjtT3QpVoqTxURDhKOVJQWEVQR1VFNTJKTFU4UDRDUEsxUS4u&amp;route=shorturl" TargetMode="External"/><Relationship Id="rId8" Type="http://schemas.openxmlformats.org/officeDocument/2006/relationships/hyperlink" Target="https://forms.office.com/pages/responsepage.aspx?id=slTDN7CF9UeyIge0jXdO438NDtDPNKVDjtT3QpVoqTxURDhKOVJQWEVQR1VFNTJKTFU4UDRDUEsxUS4u&amp;route=shortur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2716350" y="253400"/>
            <a:ext cx="4645800" cy="11337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900">
                <a:solidFill>
                  <a:schemeClr val="dk1"/>
                </a:solidFill>
                <a:latin typeface="Fredoka One"/>
                <a:ea typeface="Fredoka One"/>
                <a:cs typeface="Fredoka One"/>
                <a:sym typeface="Fredoka One"/>
              </a:rPr>
              <a:t>SEND Newsletter</a:t>
            </a:r>
            <a:endParaRPr sz="2900">
              <a:solidFill>
                <a:schemeClr val="dk1"/>
              </a:solidFill>
              <a:latin typeface="Fredoka One"/>
              <a:ea typeface="Fredoka One"/>
              <a:cs typeface="Fredoka One"/>
              <a:sym typeface="Fredoka One"/>
            </a:endParaRPr>
          </a:p>
          <a:p>
            <a:pPr indent="0" lvl="0" marL="0" rtl="0" algn="ctr">
              <a:spcBef>
                <a:spcPts val="0"/>
              </a:spcBef>
              <a:spcAft>
                <a:spcPts val="0"/>
              </a:spcAft>
              <a:buNone/>
            </a:pPr>
            <a:r>
              <a:rPr lang="en-GB" sz="2400">
                <a:solidFill>
                  <a:schemeClr val="dk1"/>
                </a:solidFill>
                <a:latin typeface="Fredoka One"/>
                <a:ea typeface="Fredoka One"/>
                <a:cs typeface="Fredoka One"/>
                <a:sym typeface="Fredoka One"/>
              </a:rPr>
              <a:t>October 2025</a:t>
            </a:r>
            <a:endParaRPr sz="2400">
              <a:solidFill>
                <a:schemeClr val="dk1"/>
              </a:solidFill>
              <a:latin typeface="Fredoka One"/>
              <a:ea typeface="Fredoka One"/>
              <a:cs typeface="Fredoka One"/>
              <a:sym typeface="Fredoka One"/>
            </a:endParaRPr>
          </a:p>
        </p:txBody>
      </p:sp>
      <p:sp>
        <p:nvSpPr>
          <p:cNvPr id="55" name="Google Shape;55;p13"/>
          <p:cNvSpPr/>
          <p:nvPr/>
        </p:nvSpPr>
        <p:spPr>
          <a:xfrm>
            <a:off x="4013725" y="4379800"/>
            <a:ext cx="3267000" cy="37512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000">
                <a:latin typeface="Imprima"/>
                <a:ea typeface="Imprima"/>
                <a:cs typeface="Imprima"/>
                <a:sym typeface="Imprima"/>
              </a:rPr>
              <a:t>Class teachers should be a parents first </a:t>
            </a:r>
            <a:r>
              <a:rPr lang="en-GB" sz="1000">
                <a:latin typeface="Imprima"/>
                <a:ea typeface="Imprima"/>
                <a:cs typeface="Imprima"/>
                <a:sym typeface="Imprima"/>
              </a:rPr>
              <a:t>point</a:t>
            </a:r>
            <a:r>
              <a:rPr lang="en-GB" sz="1000">
                <a:latin typeface="Imprima"/>
                <a:ea typeface="Imprima"/>
                <a:cs typeface="Imprima"/>
                <a:sym typeface="Imprima"/>
              </a:rPr>
              <a:t> of call to discuss their </a:t>
            </a:r>
            <a:r>
              <a:rPr lang="en-GB" sz="1000">
                <a:latin typeface="Imprima"/>
                <a:ea typeface="Imprima"/>
                <a:cs typeface="Imprima"/>
                <a:sym typeface="Imprima"/>
              </a:rPr>
              <a:t>child's</a:t>
            </a:r>
            <a:r>
              <a:rPr lang="en-GB" sz="1000">
                <a:latin typeface="Imprima"/>
                <a:ea typeface="Imprima"/>
                <a:cs typeface="Imprima"/>
                <a:sym typeface="Imprima"/>
              </a:rPr>
              <a:t> SEND needs as we have a whole </a:t>
            </a:r>
            <a:r>
              <a:rPr lang="en-GB" sz="1000">
                <a:latin typeface="Imprima"/>
                <a:ea typeface="Imprima"/>
                <a:cs typeface="Imprima"/>
                <a:sym typeface="Imprima"/>
              </a:rPr>
              <a:t>school</a:t>
            </a:r>
            <a:r>
              <a:rPr lang="en-GB" sz="1000">
                <a:latin typeface="Imprima"/>
                <a:ea typeface="Imprima"/>
                <a:cs typeface="Imprima"/>
                <a:sym typeface="Imprima"/>
              </a:rPr>
              <a:t> approach to SEND.  If </a:t>
            </a:r>
            <a:r>
              <a:rPr lang="en-GB" sz="1000">
                <a:latin typeface="Imprima"/>
                <a:ea typeface="Imprima"/>
                <a:cs typeface="Imprima"/>
                <a:sym typeface="Imprima"/>
              </a:rPr>
              <a:t>you need</a:t>
            </a:r>
            <a:r>
              <a:rPr lang="en-GB" sz="1000">
                <a:latin typeface="Imprima"/>
                <a:ea typeface="Imprima"/>
                <a:cs typeface="Imprima"/>
                <a:sym typeface="Imprima"/>
              </a:rPr>
              <a:t> further support we have a SEND team you can book an </a:t>
            </a:r>
            <a:r>
              <a:rPr lang="en-GB" sz="1000">
                <a:latin typeface="Imprima"/>
                <a:ea typeface="Imprima"/>
                <a:cs typeface="Imprima"/>
                <a:sym typeface="Imprima"/>
              </a:rPr>
              <a:t>appointment</a:t>
            </a:r>
            <a:r>
              <a:rPr lang="en-GB" sz="1000">
                <a:latin typeface="Imprima"/>
                <a:ea typeface="Imprima"/>
                <a:cs typeface="Imprima"/>
                <a:sym typeface="Imprima"/>
              </a:rPr>
              <a:t> with if needed. </a:t>
            </a:r>
            <a:endParaRPr sz="1000">
              <a:latin typeface="Imprima"/>
              <a:ea typeface="Imprima"/>
              <a:cs typeface="Imprima"/>
              <a:sym typeface="Imprima"/>
            </a:endParaRPr>
          </a:p>
          <a:p>
            <a:pPr indent="457200" lvl="0" marL="457200" rtl="0" algn="l">
              <a:spcBef>
                <a:spcPts val="0"/>
              </a:spcBef>
              <a:spcAft>
                <a:spcPts val="0"/>
              </a:spcAft>
              <a:buNone/>
            </a:pPr>
            <a:r>
              <a:rPr b="1" lang="en-GB" sz="1100" u="sng">
                <a:latin typeface="Imprima"/>
                <a:ea typeface="Imprima"/>
                <a:cs typeface="Imprima"/>
                <a:sym typeface="Imprima"/>
              </a:rPr>
              <a:t>Staff member Roles: </a:t>
            </a:r>
            <a:endParaRPr b="1" sz="1100" u="sng">
              <a:latin typeface="Imprima"/>
              <a:ea typeface="Imprima"/>
              <a:cs typeface="Imprima"/>
              <a:sym typeface="Imprima"/>
            </a:endParaRPr>
          </a:p>
          <a:p>
            <a:pPr indent="0" lvl="0" marL="0" rtl="0" algn="ctr">
              <a:spcBef>
                <a:spcPts val="0"/>
              </a:spcBef>
              <a:spcAft>
                <a:spcPts val="0"/>
              </a:spcAft>
              <a:buNone/>
            </a:pPr>
            <a:r>
              <a:rPr lang="en-GB" sz="1100" u="sng">
                <a:latin typeface="Imprima"/>
                <a:ea typeface="Imprima"/>
                <a:cs typeface="Imprima"/>
                <a:sym typeface="Imprima"/>
              </a:rPr>
              <a:t>Mrs V Seaver </a:t>
            </a:r>
            <a:endParaRPr sz="1100" u="sng">
              <a:latin typeface="Imprima"/>
              <a:ea typeface="Imprima"/>
              <a:cs typeface="Imprima"/>
              <a:sym typeface="Imprima"/>
            </a:endParaRPr>
          </a:p>
          <a:p>
            <a:pPr indent="0" lvl="0" marL="0" rtl="0" algn="ctr">
              <a:spcBef>
                <a:spcPts val="0"/>
              </a:spcBef>
              <a:spcAft>
                <a:spcPts val="0"/>
              </a:spcAft>
              <a:buNone/>
            </a:pPr>
            <a:r>
              <a:rPr lang="en-GB" sz="1100">
                <a:highlight>
                  <a:schemeClr val="lt1"/>
                </a:highlight>
                <a:latin typeface="Imprima"/>
                <a:ea typeface="Imprima"/>
                <a:cs typeface="Imprima"/>
                <a:sym typeface="Imprima"/>
              </a:rPr>
              <a:t>SENDCO</a:t>
            </a:r>
            <a:endParaRPr sz="1100">
              <a:highlight>
                <a:schemeClr val="lt1"/>
              </a:highlight>
              <a:latin typeface="Imprima"/>
              <a:ea typeface="Imprima"/>
              <a:cs typeface="Imprima"/>
              <a:sym typeface="Imprima"/>
            </a:endParaRPr>
          </a:p>
          <a:p>
            <a:pPr indent="0" lvl="0" marL="0" rtl="0" algn="ctr">
              <a:spcBef>
                <a:spcPts val="0"/>
              </a:spcBef>
              <a:spcAft>
                <a:spcPts val="0"/>
              </a:spcAft>
              <a:buNone/>
            </a:pPr>
            <a:r>
              <a:rPr lang="en-GB" sz="1100">
                <a:solidFill>
                  <a:srgbClr val="001D35"/>
                </a:solidFill>
                <a:highlight>
                  <a:schemeClr val="lt1"/>
                </a:highlight>
                <a:latin typeface="Imprima"/>
                <a:ea typeface="Imprima"/>
                <a:cs typeface="Imprima"/>
                <a:sym typeface="Imprima"/>
              </a:rPr>
              <a:t>Responsible for </a:t>
            </a:r>
            <a:r>
              <a:rPr lang="en-GB" sz="1100">
                <a:solidFill>
                  <a:schemeClr val="dk1"/>
                </a:solidFill>
                <a:highlight>
                  <a:schemeClr val="lt1"/>
                </a:highlight>
                <a:latin typeface="Imprima"/>
                <a:ea typeface="Imprima"/>
                <a:cs typeface="Imprima"/>
                <a:sym typeface="Imprima"/>
              </a:rPr>
              <a:t>overseeing the provision of support for students with special educational needs (SEN) within </a:t>
            </a:r>
            <a:r>
              <a:rPr lang="en-GB" sz="1100">
                <a:solidFill>
                  <a:schemeClr val="dk1"/>
                </a:solidFill>
                <a:highlight>
                  <a:schemeClr val="lt1"/>
                </a:highlight>
                <a:latin typeface="Imprima"/>
                <a:ea typeface="Imprima"/>
                <a:cs typeface="Imprima"/>
                <a:sym typeface="Imprima"/>
              </a:rPr>
              <a:t>the</a:t>
            </a:r>
            <a:r>
              <a:rPr lang="en-GB" sz="1100">
                <a:solidFill>
                  <a:schemeClr val="dk1"/>
                </a:solidFill>
                <a:highlight>
                  <a:schemeClr val="lt1"/>
                </a:highlight>
                <a:latin typeface="Imprima"/>
                <a:ea typeface="Imprima"/>
                <a:cs typeface="Imprima"/>
                <a:sym typeface="Imprima"/>
              </a:rPr>
              <a:t> school</a:t>
            </a:r>
            <a:r>
              <a:rPr lang="en-GB" sz="1100">
                <a:solidFill>
                  <a:srgbClr val="001D35"/>
                </a:solidFill>
                <a:highlight>
                  <a:schemeClr val="lt1"/>
                </a:highlight>
                <a:latin typeface="Imprima"/>
                <a:ea typeface="Imprima"/>
                <a:cs typeface="Imprima"/>
                <a:sym typeface="Imprima"/>
              </a:rPr>
              <a:t>.</a:t>
            </a:r>
            <a:endParaRPr sz="1100">
              <a:highlight>
                <a:schemeClr val="lt1"/>
              </a:highlight>
              <a:latin typeface="Imprima"/>
              <a:ea typeface="Imprima"/>
              <a:cs typeface="Imprima"/>
              <a:sym typeface="Imprima"/>
            </a:endParaRPr>
          </a:p>
          <a:p>
            <a:pPr indent="457200" lvl="0" marL="457200" rtl="0" algn="l">
              <a:spcBef>
                <a:spcPts val="0"/>
              </a:spcBef>
              <a:spcAft>
                <a:spcPts val="0"/>
              </a:spcAft>
              <a:buNone/>
            </a:pPr>
            <a:r>
              <a:rPr lang="en-GB" sz="1100" u="sng">
                <a:latin typeface="Imprima"/>
                <a:ea typeface="Imprima"/>
                <a:cs typeface="Imprima"/>
                <a:sym typeface="Imprima"/>
              </a:rPr>
              <a:t>Mrs K Pickering </a:t>
            </a:r>
            <a:endParaRPr sz="1100" u="sng">
              <a:latin typeface="Imprima"/>
              <a:ea typeface="Imprima"/>
              <a:cs typeface="Imprima"/>
              <a:sym typeface="Imprima"/>
            </a:endParaRPr>
          </a:p>
          <a:p>
            <a:pPr indent="0" lvl="0" marL="0" rtl="0" algn="l">
              <a:spcBef>
                <a:spcPts val="0"/>
              </a:spcBef>
              <a:spcAft>
                <a:spcPts val="0"/>
              </a:spcAft>
              <a:buNone/>
            </a:pPr>
            <a:r>
              <a:rPr lang="en-GB" sz="1100">
                <a:latin typeface="Imprima"/>
                <a:ea typeface="Imprima"/>
                <a:cs typeface="Imprima"/>
                <a:sym typeface="Imprima"/>
              </a:rPr>
              <a:t>                           Wellbeing support </a:t>
            </a:r>
            <a:endParaRPr sz="1100">
              <a:latin typeface="Imprima"/>
              <a:ea typeface="Imprima"/>
              <a:cs typeface="Imprima"/>
              <a:sym typeface="Imprima"/>
            </a:endParaRPr>
          </a:p>
          <a:p>
            <a:pPr indent="0" lvl="0" marL="0" rtl="0" algn="l">
              <a:spcBef>
                <a:spcPts val="0"/>
              </a:spcBef>
              <a:spcAft>
                <a:spcPts val="0"/>
              </a:spcAft>
              <a:buNone/>
            </a:pPr>
            <a:r>
              <a:rPr lang="en-GB" sz="1100">
                <a:latin typeface="Imprima"/>
                <a:ea typeface="Imprima"/>
                <a:cs typeface="Imprima"/>
                <a:sym typeface="Imprima"/>
              </a:rPr>
              <a:t>Responsible</a:t>
            </a:r>
            <a:r>
              <a:rPr lang="en-GB" sz="1100">
                <a:latin typeface="Imprima"/>
                <a:ea typeface="Imprima"/>
                <a:cs typeface="Imprima"/>
                <a:sym typeface="Imprima"/>
              </a:rPr>
              <a:t> for small group or one to one </a:t>
            </a:r>
            <a:r>
              <a:rPr lang="en-GB" sz="1100">
                <a:latin typeface="Imprima"/>
                <a:ea typeface="Imprima"/>
                <a:cs typeface="Imprima"/>
                <a:sym typeface="Imprima"/>
              </a:rPr>
              <a:t>interventions</a:t>
            </a:r>
            <a:r>
              <a:rPr lang="en-GB" sz="1100">
                <a:latin typeface="Imprima"/>
                <a:ea typeface="Imprima"/>
                <a:cs typeface="Imprima"/>
                <a:sym typeface="Imprima"/>
              </a:rPr>
              <a:t> </a:t>
            </a:r>
            <a:r>
              <a:rPr lang="en-GB" sz="1100">
                <a:latin typeface="Imprima"/>
                <a:ea typeface="Imprima"/>
                <a:cs typeface="Imprima"/>
                <a:sym typeface="Imprima"/>
              </a:rPr>
              <a:t>supporting</a:t>
            </a:r>
            <a:r>
              <a:rPr lang="en-GB" sz="1100">
                <a:latin typeface="Imprima"/>
                <a:ea typeface="Imprima"/>
                <a:cs typeface="Imprima"/>
                <a:sym typeface="Imprima"/>
              </a:rPr>
              <a:t> SEMH needs </a:t>
            </a:r>
            <a:endParaRPr sz="1100">
              <a:latin typeface="Imprima"/>
              <a:ea typeface="Imprima"/>
              <a:cs typeface="Imprima"/>
              <a:sym typeface="Imprima"/>
            </a:endParaRPr>
          </a:p>
          <a:p>
            <a:pPr indent="0" lvl="0" marL="0" rtl="0" algn="ctr">
              <a:spcBef>
                <a:spcPts val="0"/>
              </a:spcBef>
              <a:spcAft>
                <a:spcPts val="0"/>
              </a:spcAft>
              <a:buNone/>
            </a:pPr>
            <a:r>
              <a:rPr lang="en-GB" sz="1100" u="sng">
                <a:latin typeface="Imprima"/>
                <a:ea typeface="Imprima"/>
                <a:cs typeface="Imprima"/>
                <a:sym typeface="Imprima"/>
              </a:rPr>
              <a:t>Mrs H Pepper</a:t>
            </a:r>
            <a:endParaRPr sz="1100" u="sng">
              <a:latin typeface="Imprima"/>
              <a:ea typeface="Imprima"/>
              <a:cs typeface="Imprima"/>
              <a:sym typeface="Imprima"/>
            </a:endParaRPr>
          </a:p>
          <a:p>
            <a:pPr indent="0" lvl="0" marL="0" rtl="0" algn="ctr">
              <a:spcBef>
                <a:spcPts val="0"/>
              </a:spcBef>
              <a:spcAft>
                <a:spcPts val="0"/>
              </a:spcAft>
              <a:buNone/>
            </a:pPr>
            <a:r>
              <a:rPr lang="en-GB" sz="1100">
                <a:latin typeface="Imprima"/>
                <a:ea typeface="Imprima"/>
                <a:cs typeface="Imprima"/>
                <a:sym typeface="Imprima"/>
              </a:rPr>
              <a:t> Wellbeing teaching assistant</a:t>
            </a:r>
            <a:endParaRPr sz="1100">
              <a:latin typeface="Imprima"/>
              <a:ea typeface="Imprima"/>
              <a:cs typeface="Imprima"/>
              <a:sym typeface="Imprima"/>
            </a:endParaRPr>
          </a:p>
          <a:p>
            <a:pPr indent="0" lvl="0" marL="0" rtl="0" algn="ctr">
              <a:spcBef>
                <a:spcPts val="0"/>
              </a:spcBef>
              <a:spcAft>
                <a:spcPts val="0"/>
              </a:spcAft>
              <a:buNone/>
            </a:pPr>
            <a:r>
              <a:rPr lang="en-GB" sz="1100">
                <a:latin typeface="Imprima"/>
                <a:ea typeface="Imprima"/>
                <a:cs typeface="Imprima"/>
                <a:sym typeface="Imprima"/>
              </a:rPr>
              <a:t>Delivering</a:t>
            </a:r>
            <a:r>
              <a:rPr lang="en-GB" sz="1100">
                <a:latin typeface="Imprima"/>
                <a:ea typeface="Imprima"/>
                <a:cs typeface="Imprima"/>
                <a:sym typeface="Imprima"/>
              </a:rPr>
              <a:t> small group or one to </a:t>
            </a:r>
            <a:r>
              <a:rPr lang="en-GB" sz="1100">
                <a:latin typeface="Imprima"/>
                <a:ea typeface="Imprima"/>
                <a:cs typeface="Imprima"/>
                <a:sym typeface="Imprima"/>
              </a:rPr>
              <a:t>one wellbeing</a:t>
            </a:r>
            <a:r>
              <a:rPr lang="en-GB" sz="1100">
                <a:latin typeface="Imprima"/>
                <a:ea typeface="Imprima"/>
                <a:cs typeface="Imprima"/>
                <a:sym typeface="Imprima"/>
              </a:rPr>
              <a:t> </a:t>
            </a:r>
            <a:r>
              <a:rPr lang="en-GB" sz="1100">
                <a:latin typeface="Imprima"/>
                <a:ea typeface="Imprima"/>
                <a:cs typeface="Imprima"/>
                <a:sym typeface="Imprima"/>
              </a:rPr>
              <a:t>interventions</a:t>
            </a:r>
            <a:r>
              <a:rPr lang="en-GB" sz="1100">
                <a:latin typeface="Imprima"/>
                <a:ea typeface="Imprima"/>
                <a:cs typeface="Imprima"/>
                <a:sym typeface="Imprima"/>
              </a:rPr>
              <a:t> </a:t>
            </a:r>
            <a:endParaRPr sz="1100">
              <a:latin typeface="Imprima"/>
              <a:ea typeface="Imprima"/>
              <a:cs typeface="Imprima"/>
              <a:sym typeface="Imprima"/>
            </a:endParaRPr>
          </a:p>
        </p:txBody>
      </p:sp>
      <p:sp>
        <p:nvSpPr>
          <p:cNvPr id="56" name="Google Shape;56;p13"/>
          <p:cNvSpPr/>
          <p:nvPr/>
        </p:nvSpPr>
        <p:spPr>
          <a:xfrm>
            <a:off x="4013725" y="1457325"/>
            <a:ext cx="3267000" cy="2850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u="sng">
                <a:solidFill>
                  <a:schemeClr val="dk1"/>
                </a:solidFill>
                <a:latin typeface="Imprima"/>
                <a:ea typeface="Imprima"/>
                <a:cs typeface="Imprima"/>
                <a:sym typeface="Imprima"/>
              </a:rPr>
              <a:t>SEND REVIEWS </a:t>
            </a:r>
            <a:endParaRPr b="1" sz="1300" u="sng">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300">
                <a:solidFill>
                  <a:schemeClr val="dk1"/>
                </a:solidFill>
                <a:latin typeface="Imprima"/>
                <a:ea typeface="Imprima"/>
                <a:cs typeface="Imprima"/>
                <a:sym typeface="Imprima"/>
              </a:rPr>
              <a:t>If your child is on the SEND register, support plans will be reviewed by teachers at the end of this half term. </a:t>
            </a:r>
            <a:r>
              <a:rPr lang="en-GB" sz="1300">
                <a:solidFill>
                  <a:schemeClr val="dk1"/>
                </a:solidFill>
                <a:latin typeface="Imprima"/>
                <a:ea typeface="Imprima"/>
                <a:cs typeface="Imprima"/>
                <a:sym typeface="Imprima"/>
              </a:rPr>
              <a:t>Parents</a:t>
            </a:r>
            <a:r>
              <a:rPr lang="en-GB" sz="1300">
                <a:solidFill>
                  <a:schemeClr val="dk1"/>
                </a:solidFill>
                <a:latin typeface="Imprima"/>
                <a:ea typeface="Imprima"/>
                <a:cs typeface="Imprima"/>
                <a:sym typeface="Imprima"/>
              </a:rPr>
              <a:t> will be invited to </a:t>
            </a:r>
            <a:r>
              <a:rPr lang="en-GB" sz="1300">
                <a:solidFill>
                  <a:schemeClr val="dk1"/>
                </a:solidFill>
                <a:latin typeface="Imprima"/>
                <a:ea typeface="Imprima"/>
                <a:cs typeface="Imprima"/>
                <a:sym typeface="Imprima"/>
              </a:rPr>
              <a:t>either</a:t>
            </a:r>
            <a:r>
              <a:rPr lang="en-GB" sz="1300">
                <a:solidFill>
                  <a:schemeClr val="dk1"/>
                </a:solidFill>
                <a:latin typeface="Imprima"/>
                <a:ea typeface="Imprima"/>
                <a:cs typeface="Imprima"/>
                <a:sym typeface="Imprima"/>
              </a:rPr>
              <a:t> 10 </a:t>
            </a:r>
            <a:r>
              <a:rPr lang="en-GB" sz="1300">
                <a:solidFill>
                  <a:schemeClr val="dk1"/>
                </a:solidFill>
                <a:latin typeface="Imprima"/>
                <a:ea typeface="Imprima"/>
                <a:cs typeface="Imprima"/>
                <a:sym typeface="Imprima"/>
              </a:rPr>
              <a:t>minute</a:t>
            </a:r>
            <a:r>
              <a:rPr lang="en-GB" sz="1300">
                <a:solidFill>
                  <a:schemeClr val="dk1"/>
                </a:solidFill>
                <a:latin typeface="Imprima"/>
                <a:ea typeface="Imprima"/>
                <a:cs typeface="Imprima"/>
                <a:sym typeface="Imprima"/>
              </a:rPr>
              <a:t> phone calls or 10 minute face to face </a:t>
            </a:r>
            <a:r>
              <a:rPr lang="en-GB" sz="1300">
                <a:solidFill>
                  <a:schemeClr val="dk1"/>
                </a:solidFill>
                <a:latin typeface="Imprima"/>
                <a:ea typeface="Imprima"/>
                <a:cs typeface="Imprima"/>
                <a:sym typeface="Imprima"/>
              </a:rPr>
              <a:t>appointments</a:t>
            </a:r>
            <a:r>
              <a:rPr lang="en-GB" sz="1300">
                <a:solidFill>
                  <a:schemeClr val="dk1"/>
                </a:solidFill>
                <a:latin typeface="Imprima"/>
                <a:ea typeface="Imprima"/>
                <a:cs typeface="Imprima"/>
                <a:sym typeface="Imprima"/>
              </a:rPr>
              <a:t> on the morning of 19th </a:t>
            </a:r>
            <a:r>
              <a:rPr lang="en-GB" sz="1300">
                <a:solidFill>
                  <a:schemeClr val="dk1"/>
                </a:solidFill>
                <a:latin typeface="Imprima"/>
                <a:ea typeface="Imprima"/>
                <a:cs typeface="Imprima"/>
                <a:sym typeface="Imprima"/>
              </a:rPr>
              <a:t>November.</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300">
                <a:solidFill>
                  <a:schemeClr val="dk1"/>
                </a:solidFill>
                <a:latin typeface="Imprima"/>
                <a:ea typeface="Imprima"/>
                <a:cs typeface="Imprima"/>
                <a:sym typeface="Imprima"/>
              </a:rPr>
              <a:t>More details will be sent out after half term.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200">
              <a:solidFill>
                <a:schemeClr val="dk1"/>
              </a:solidFill>
              <a:latin typeface="Imprima"/>
              <a:ea typeface="Imprima"/>
              <a:cs typeface="Imprima"/>
              <a:sym typeface="Imprima"/>
            </a:endParaRPr>
          </a:p>
        </p:txBody>
      </p:sp>
      <p:sp>
        <p:nvSpPr>
          <p:cNvPr id="57" name="Google Shape;57;p13"/>
          <p:cNvSpPr/>
          <p:nvPr/>
        </p:nvSpPr>
        <p:spPr>
          <a:xfrm>
            <a:off x="252925" y="1387100"/>
            <a:ext cx="3643800" cy="72762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u="sng">
                <a:solidFill>
                  <a:schemeClr val="dk1"/>
                </a:solidFill>
              </a:rPr>
              <a:t>SEND Parent Sessions: </a:t>
            </a:r>
            <a:endParaRPr b="1" sz="1100" u="sng">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PINS ARE delighted to welcome you to the Partnerships in Inclusion in Neurodiversity in Schools(PINS) Carer Online Workshops. These sessions are part of our shared commitment to creating inclusive, understanding, and empowering environments for neurodiverse children across Humber and North Yorkshire.</a:t>
            </a:r>
            <a:endParaRPr sz="1100">
              <a:solidFill>
                <a:schemeClr val="dk1"/>
              </a:solidFill>
            </a:endParaRPr>
          </a:p>
          <a:p>
            <a:pPr indent="0" lvl="0" marL="0" rtl="0" algn="l">
              <a:spcBef>
                <a:spcPts val="0"/>
              </a:spcBef>
              <a:spcAft>
                <a:spcPts val="0"/>
              </a:spcAft>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Autism with a Demand Avoidant Profile</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KIDS Yorkshire &amp;; Humber</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2.5 hrs  available dates: Wed 22 Oct or</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Tue 2 Dec or Mon 2 Feb</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Booking Link: </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hlink"/>
                </a:solidFill>
                <a:uFill>
                  <a:noFill/>
                </a:uFill>
                <a:hlinkClick r:id="rId4"/>
              </a:rPr>
              <a:t>Autism with a demand</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hlink"/>
                </a:solidFill>
                <a:uFill>
                  <a:noFill/>
                </a:uFill>
                <a:hlinkClick r:id="rId5"/>
              </a:rPr>
              <a:t>avoidant profile: A workshop</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hlink"/>
                </a:solidFill>
                <a:uFill>
                  <a:noFill/>
                </a:uFill>
                <a:hlinkClick r:id="rId6"/>
              </a:rPr>
              <a:t>for parents/ carers (KIDS Hull)</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Sleep Support for Parents/Carers</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KIDS Yorkshire &amp;; Humber</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2.5 hrs available dates:  Tue 2 Dec or</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Mon 9 Feb</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dk1"/>
                </a:solidFill>
              </a:rPr>
              <a:t>Booking Link:</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hlink"/>
                </a:solidFill>
                <a:uFill>
                  <a:noFill/>
                </a:uFill>
                <a:hlinkClick r:id="rId7"/>
              </a:rPr>
              <a:t>Sleep support workshop for</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100">
                <a:solidFill>
                  <a:schemeClr val="hlink"/>
                </a:solidFill>
                <a:uFill>
                  <a:noFill/>
                </a:uFill>
                <a:hlinkClick r:id="rId8"/>
              </a:rPr>
              <a:t>parents and carers</a:t>
            </a:r>
            <a:endParaRPr sz="1100">
              <a:solidFill>
                <a:schemeClr val="dk1"/>
              </a:solidFill>
            </a:endParaRPr>
          </a:p>
          <a:p>
            <a:pPr indent="0" lvl="0" marL="0" rtl="0" algn="l">
              <a:spcBef>
                <a:spcPts val="0"/>
              </a:spcBef>
              <a:spcAft>
                <a:spcPts val="0"/>
              </a:spcAft>
              <a:buNone/>
            </a:pPr>
            <a:r>
              <a:t/>
            </a:r>
            <a:endParaRPr b="1" sz="1100">
              <a:solidFill>
                <a:schemeClr val="dk1"/>
              </a:solidFill>
            </a:endParaRPr>
          </a:p>
          <a:p>
            <a:pPr indent="0" lvl="0" marL="0" rtl="0" algn="l">
              <a:spcBef>
                <a:spcPts val="0"/>
              </a:spcBef>
              <a:spcAft>
                <a:spcPts val="0"/>
              </a:spcAft>
              <a:buNone/>
            </a:pPr>
            <a:r>
              <a:rPr b="1" lang="en-GB" sz="1100">
                <a:solidFill>
                  <a:schemeClr val="dk1"/>
                </a:solidFill>
              </a:rPr>
              <a:t>Mental Health Team: </a:t>
            </a:r>
            <a:endParaRPr b="1" sz="1100">
              <a:solidFill>
                <a:schemeClr val="dk1"/>
              </a:solidFill>
            </a:endParaRPr>
          </a:p>
          <a:p>
            <a:pPr indent="0" lvl="0" marL="0" rtl="0" algn="l">
              <a:spcBef>
                <a:spcPts val="0"/>
              </a:spcBef>
              <a:spcAft>
                <a:spcPts val="0"/>
              </a:spcAft>
              <a:buNone/>
            </a:pPr>
            <a:r>
              <a:rPr b="1" lang="en-GB" sz="1100">
                <a:solidFill>
                  <a:schemeClr val="dk1"/>
                </a:solidFill>
              </a:rPr>
              <a:t>The Mental Health Support Team </a:t>
            </a:r>
            <a:r>
              <a:rPr lang="en-GB" sz="1200">
                <a:solidFill>
                  <a:schemeClr val="dk1"/>
                </a:solidFill>
                <a:highlight>
                  <a:srgbClr val="FFFFFF"/>
                </a:highlight>
              </a:rPr>
              <a:t> is offering a parent workshop , which is free to attend and open to all parents and carers.</a:t>
            </a:r>
            <a:endParaRPr b="1" sz="11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200">
                <a:solidFill>
                  <a:schemeClr val="dk1"/>
                </a:solidFill>
                <a:highlight>
                  <a:srgbClr val="FFFFFF"/>
                </a:highlight>
              </a:rPr>
              <a:t>Workshop Topic: Routines &amp; Rhythms</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lang="en-GB" sz="1200">
                <a:solidFill>
                  <a:schemeClr val="dk1"/>
                </a:solidFill>
                <a:highlight>
                  <a:srgbClr val="FFFFFF"/>
                </a:highlight>
              </a:rPr>
              <a:t> Date: Monday, 3</a:t>
            </a:r>
            <a:r>
              <a:rPr baseline="30000" lang="en-GB" sz="1200">
                <a:solidFill>
                  <a:schemeClr val="dk1"/>
                </a:solidFill>
                <a:highlight>
                  <a:srgbClr val="FFFFFF"/>
                </a:highlight>
              </a:rPr>
              <a:t>rd</a:t>
            </a:r>
            <a:r>
              <a:rPr lang="en-GB" sz="1200">
                <a:solidFill>
                  <a:schemeClr val="dk1"/>
                </a:solidFill>
                <a:highlight>
                  <a:srgbClr val="FFFFFF"/>
                </a:highlight>
              </a:rPr>
              <a:t> November</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lang="en-GB" sz="1200">
                <a:solidFill>
                  <a:schemeClr val="dk1"/>
                </a:solidFill>
                <a:highlight>
                  <a:srgbClr val="FFFFFF"/>
                </a:highlight>
              </a:rPr>
              <a:t>Time: 9.30- 11. 30 am</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lang="en-GB" sz="1200">
                <a:solidFill>
                  <a:schemeClr val="dk1"/>
                </a:solidFill>
                <a:highlight>
                  <a:srgbClr val="FFFFFF"/>
                </a:highlight>
              </a:rPr>
              <a:t>Location: Hedon's Children Centre</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lang="en-GB" sz="1200">
                <a:solidFill>
                  <a:schemeClr val="dk1"/>
                </a:solidFill>
                <a:highlight>
                  <a:srgbClr val="FFFFFF"/>
                </a:highlight>
              </a:rPr>
              <a:t>Sign-up Link: </a:t>
            </a:r>
            <a:r>
              <a:rPr lang="en-GB" sz="1200" u="sng">
                <a:solidFill>
                  <a:srgbClr val="0000FF"/>
                </a:solidFill>
                <a:highlight>
                  <a:srgbClr val="FFFFFF"/>
                </a:highlight>
                <a:hlinkClick r:id="rId9">
                  <a:extLst>
                    <a:ext uri="{A12FA001-AC4F-418D-AE19-62706E023703}">
                      <ahyp:hlinkClr val="tx"/>
                    </a:ext>
                  </a:extLst>
                </a:hlinkClick>
              </a:rPr>
              <a:t>Routines &amp; Rhythms For Parents/Carers Tickets, Mon, Nov 3, 2025 at 9:30 AM | Eventbrite</a:t>
            </a:r>
            <a:endParaRPr sz="1200" u="sng">
              <a:solidFill>
                <a:srgbClr val="0000FF"/>
              </a:solidFill>
              <a:highlight>
                <a:srgbClr val="FFFFFF"/>
              </a:highlight>
            </a:endParaRPr>
          </a:p>
          <a:p>
            <a:pPr indent="0" lvl="0" marL="0" rtl="0" algn="l">
              <a:spcBef>
                <a:spcPts val="0"/>
              </a:spcBef>
              <a:spcAft>
                <a:spcPts val="0"/>
              </a:spcAft>
              <a:buNone/>
            </a:pPr>
            <a:r>
              <a:t/>
            </a:r>
            <a:endParaRPr b="1" sz="1100">
              <a:solidFill>
                <a:schemeClr val="dk1"/>
              </a:solidFill>
            </a:endParaRPr>
          </a:p>
        </p:txBody>
      </p:sp>
      <p:sp>
        <p:nvSpPr>
          <p:cNvPr id="58" name="Google Shape;58;p13"/>
          <p:cNvSpPr/>
          <p:nvPr/>
        </p:nvSpPr>
        <p:spPr>
          <a:xfrm>
            <a:off x="97275" y="8663350"/>
            <a:ext cx="6966000" cy="672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20000"/>
              </a:lnSpc>
              <a:spcBef>
                <a:spcPts val="0"/>
              </a:spcBef>
              <a:spcAft>
                <a:spcPts val="0"/>
              </a:spcAft>
              <a:buClr>
                <a:schemeClr val="dk1"/>
              </a:buClr>
              <a:buSzPts val="1100"/>
              <a:buFont typeface="Arial"/>
              <a:buNone/>
            </a:pPr>
            <a:r>
              <a:rPr b="1" lang="en-GB" sz="1000" u="sng">
                <a:solidFill>
                  <a:schemeClr val="dk1"/>
                </a:solidFill>
                <a:highlight>
                  <a:srgbClr val="FFFFFF"/>
                </a:highlight>
              </a:rPr>
              <a:t>Parental Voice: </a:t>
            </a:r>
            <a:endParaRPr sz="1000">
              <a:solidFill>
                <a:schemeClr val="dk1"/>
              </a:solidFill>
            </a:endParaRPr>
          </a:p>
          <a:p>
            <a:pPr indent="0" lvl="0" marL="0" rtl="0" algn="l">
              <a:spcBef>
                <a:spcPts val="0"/>
              </a:spcBef>
              <a:spcAft>
                <a:spcPts val="0"/>
              </a:spcAft>
              <a:buNone/>
            </a:pPr>
            <a:r>
              <a:rPr lang="en-GB" sz="1000">
                <a:solidFill>
                  <a:schemeClr val="dk1"/>
                </a:solidFill>
              </a:rPr>
              <a:t>Your voice is </a:t>
            </a:r>
            <a:r>
              <a:rPr lang="en-GB" sz="1000">
                <a:solidFill>
                  <a:schemeClr val="dk1"/>
                </a:solidFill>
              </a:rPr>
              <a:t>imperative</a:t>
            </a:r>
            <a:r>
              <a:rPr lang="en-GB" sz="1000">
                <a:solidFill>
                  <a:schemeClr val="dk1"/>
                </a:solidFill>
              </a:rPr>
              <a:t> to the school. Please follow the link to complete a short </a:t>
            </a:r>
            <a:r>
              <a:rPr lang="en-GB" sz="1000">
                <a:solidFill>
                  <a:schemeClr val="dk1"/>
                </a:solidFill>
              </a:rPr>
              <a:t>parental</a:t>
            </a:r>
            <a:r>
              <a:rPr lang="en-GB" sz="1000">
                <a:solidFill>
                  <a:schemeClr val="dk1"/>
                </a:solidFill>
              </a:rPr>
              <a:t> voice </a:t>
            </a:r>
            <a:r>
              <a:rPr lang="en-GB" sz="1000">
                <a:solidFill>
                  <a:schemeClr val="dk1"/>
                </a:solidFill>
              </a:rPr>
              <a:t>survey. </a:t>
            </a:r>
            <a:r>
              <a:rPr lang="en-GB" sz="1000" u="sng">
                <a:solidFill>
                  <a:schemeClr val="hlink"/>
                </a:solidFill>
                <a:hlinkClick r:id="rId10"/>
              </a:rPr>
              <a:t>Questionnaire link </a:t>
            </a:r>
            <a:endParaRPr sz="10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2" name="Shape 62"/>
        <p:cNvGrpSpPr/>
        <p:nvPr/>
      </p:nvGrpSpPr>
      <p:grpSpPr>
        <a:xfrm>
          <a:off x="0" y="0"/>
          <a:ext cx="0" cy="0"/>
          <a:chOff x="0" y="0"/>
          <a:chExt cx="0" cy="0"/>
        </a:xfrm>
      </p:grpSpPr>
      <p:sp>
        <p:nvSpPr>
          <p:cNvPr id="63" name="Google Shape;63;p14"/>
          <p:cNvSpPr/>
          <p:nvPr/>
        </p:nvSpPr>
        <p:spPr>
          <a:xfrm>
            <a:off x="214025" y="439175"/>
            <a:ext cx="7104000" cy="8838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Imprima"/>
                <a:ea typeface="Imprima"/>
                <a:cs typeface="Imprima"/>
                <a:sym typeface="Imprima"/>
              </a:rPr>
              <a:t>SEND Graduated Approach </a:t>
            </a:r>
            <a:endParaRPr b="1"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300">
                <a:solidFill>
                  <a:schemeClr val="dk1"/>
                </a:solidFill>
                <a:latin typeface="Imprima"/>
                <a:ea typeface="Imprima"/>
                <a:cs typeface="Imprima"/>
                <a:sym typeface="Imprima"/>
              </a:rPr>
              <a:t>The school have developed a step by step approach, which comprises of assessing, planning and taking action when a parent feels their child may be experiencing a barrier to their learning. If you feel your child may need further support with either an existing or unidentified need, please feel free to follow the below procedure to ensure a graduated response is followed for your child. </a:t>
            </a:r>
            <a:endParaRPr sz="1300">
              <a:solidFill>
                <a:schemeClr val="dk1"/>
              </a:solidFill>
              <a:latin typeface="Imprima"/>
              <a:ea typeface="Imprima"/>
              <a:cs typeface="Imprima"/>
              <a:sym typeface="Imprima"/>
            </a:endParaRPr>
          </a:p>
          <a:p>
            <a:pPr indent="0" lvl="0" marL="0" rtl="0" algn="l">
              <a:spcBef>
                <a:spcPts val="0"/>
              </a:spcBef>
              <a:spcAft>
                <a:spcPts val="0"/>
              </a:spcAft>
              <a:buNone/>
            </a:pPr>
            <a:r>
              <a:t/>
            </a:r>
            <a:endParaRPr b="1" sz="1100">
              <a:solidFill>
                <a:schemeClr val="dk1"/>
              </a:solidFill>
            </a:endParaRPr>
          </a:p>
          <a:p>
            <a:pPr indent="0" lvl="0" marL="457200" rtl="0" algn="l">
              <a:spcBef>
                <a:spcPts val="0"/>
              </a:spcBef>
              <a:spcAft>
                <a:spcPts val="0"/>
              </a:spcAft>
              <a:buNone/>
            </a:pPr>
            <a:r>
              <a:t/>
            </a:r>
            <a:endParaRPr b="1" sz="1100">
              <a:solidFill>
                <a:srgbClr val="222222"/>
              </a:solidFill>
              <a:highlight>
                <a:srgbClr val="FFFFFF"/>
              </a:highlight>
            </a:endParaRPr>
          </a:p>
        </p:txBody>
      </p:sp>
      <p:sp>
        <p:nvSpPr>
          <p:cNvPr id="64" name="Google Shape;64;p14"/>
          <p:cNvSpPr/>
          <p:nvPr/>
        </p:nvSpPr>
        <p:spPr>
          <a:xfrm>
            <a:off x="1480675" y="248420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4"/>
          <p:cNvSpPr txBox="1"/>
          <p:nvPr/>
        </p:nvSpPr>
        <p:spPr>
          <a:xfrm>
            <a:off x="1828375" y="2782325"/>
            <a:ext cx="3497700" cy="636000"/>
          </a:xfrm>
          <a:prstGeom prst="rect">
            <a:avLst/>
          </a:prstGeom>
          <a:noFill/>
          <a:ln>
            <a:noFill/>
          </a:ln>
        </p:spPr>
        <p:txBody>
          <a:bodyPr anchorCtr="0" anchor="t" bIns="91425" lIns="91425" spcFirstLastPara="1" rIns="91425" wrap="square" tIns="91425">
            <a:noAutofit/>
          </a:bodyPr>
          <a:lstStyle/>
          <a:p>
            <a:pPr indent="-311150" lvl="0" marL="457200" rtl="0" algn="l">
              <a:spcBef>
                <a:spcPts val="0"/>
              </a:spcBef>
              <a:spcAft>
                <a:spcPts val="0"/>
              </a:spcAft>
              <a:buClr>
                <a:schemeClr val="dk1"/>
              </a:buClr>
              <a:buSzPts val="1300"/>
              <a:buFont typeface="Imprima"/>
              <a:buAutoNum type="arabicPeriod"/>
            </a:pPr>
            <a:r>
              <a:rPr b="1" lang="en-GB" sz="1100">
                <a:solidFill>
                  <a:schemeClr val="dk1"/>
                </a:solidFill>
              </a:rPr>
              <a:t>Initial conversation with class teacher via parents evening or making an appointment etc </a:t>
            </a:r>
            <a:endParaRPr sz="1800">
              <a:solidFill>
                <a:schemeClr val="dk2"/>
              </a:solidFill>
            </a:endParaRPr>
          </a:p>
        </p:txBody>
      </p:sp>
      <p:sp>
        <p:nvSpPr>
          <p:cNvPr id="66" name="Google Shape;66;p14"/>
          <p:cNvSpPr/>
          <p:nvPr/>
        </p:nvSpPr>
        <p:spPr>
          <a:xfrm>
            <a:off x="1530275" y="380580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4"/>
          <p:cNvSpPr/>
          <p:nvPr/>
        </p:nvSpPr>
        <p:spPr>
          <a:xfrm>
            <a:off x="1480675" y="5127388"/>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8" name="Google Shape;68;p14"/>
          <p:cNvSpPr/>
          <p:nvPr/>
        </p:nvSpPr>
        <p:spPr>
          <a:xfrm>
            <a:off x="1480675" y="6429113"/>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9" name="Google Shape;69;p14"/>
          <p:cNvSpPr/>
          <p:nvPr/>
        </p:nvSpPr>
        <p:spPr>
          <a:xfrm>
            <a:off x="1480675" y="773085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 name="Google Shape;70;p14"/>
          <p:cNvSpPr txBox="1"/>
          <p:nvPr/>
        </p:nvSpPr>
        <p:spPr>
          <a:xfrm>
            <a:off x="1967575" y="4074100"/>
            <a:ext cx="3497700" cy="63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2. </a:t>
            </a:r>
            <a:r>
              <a:rPr b="1" lang="en-GB" sz="1100">
                <a:solidFill>
                  <a:schemeClr val="dk1"/>
                </a:solidFill>
              </a:rPr>
              <a:t>Class teacher will share information with relevant staff e.g. SENCO, Wellbeing Lead</a:t>
            </a:r>
            <a:r>
              <a:rPr lang="en-GB" sz="1100">
                <a:solidFill>
                  <a:schemeClr val="dk1"/>
                </a:solidFill>
              </a:rPr>
              <a:t> etc </a:t>
            </a:r>
            <a:endParaRPr sz="1800">
              <a:solidFill>
                <a:schemeClr val="dk2"/>
              </a:solidFill>
            </a:endParaRPr>
          </a:p>
        </p:txBody>
      </p:sp>
      <p:sp>
        <p:nvSpPr>
          <p:cNvPr id="71" name="Google Shape;71;p14"/>
          <p:cNvSpPr txBox="1"/>
          <p:nvPr/>
        </p:nvSpPr>
        <p:spPr>
          <a:xfrm>
            <a:off x="1828375" y="5445488"/>
            <a:ext cx="3776100" cy="41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3. A school 6 week period monitoring of concerns/ information raised</a:t>
            </a:r>
            <a:endParaRPr sz="1800">
              <a:solidFill>
                <a:schemeClr val="dk2"/>
              </a:solidFill>
            </a:endParaRPr>
          </a:p>
        </p:txBody>
      </p:sp>
      <p:sp>
        <p:nvSpPr>
          <p:cNvPr id="72" name="Google Shape;72;p14"/>
          <p:cNvSpPr txBox="1"/>
          <p:nvPr/>
        </p:nvSpPr>
        <p:spPr>
          <a:xfrm>
            <a:off x="1689175" y="6719125"/>
            <a:ext cx="37761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4. </a:t>
            </a:r>
            <a:r>
              <a:rPr b="1" lang="en-GB" sz="1100">
                <a:solidFill>
                  <a:schemeClr val="dk1"/>
                </a:solidFill>
              </a:rPr>
              <a:t>Parent meeting with SEND team member and or any relevant professionals if necessary</a:t>
            </a:r>
            <a:endParaRPr sz="1800">
              <a:solidFill>
                <a:schemeClr val="dk2"/>
              </a:solidFill>
            </a:endParaRPr>
          </a:p>
        </p:txBody>
      </p:sp>
      <p:sp>
        <p:nvSpPr>
          <p:cNvPr id="73" name="Google Shape;73;p14"/>
          <p:cNvSpPr txBox="1"/>
          <p:nvPr/>
        </p:nvSpPr>
        <p:spPr>
          <a:xfrm>
            <a:off x="1689175" y="7793950"/>
            <a:ext cx="34977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5. </a:t>
            </a:r>
            <a:r>
              <a:rPr b="1" lang="en-GB" sz="1100">
                <a:solidFill>
                  <a:schemeClr val="dk1"/>
                </a:solidFill>
              </a:rPr>
              <a:t>Actions from above meetings to be carried out and followed up as necessary including placing referrals if and when needed and feeding back to parents </a:t>
            </a:r>
            <a:endParaRPr sz="1800">
              <a:solidFill>
                <a:schemeClr val="dk2"/>
              </a:solidFill>
            </a:endParaRPr>
          </a:p>
        </p:txBody>
      </p:sp>
      <p:sp>
        <p:nvSpPr>
          <p:cNvPr id="74" name="Google Shape;74;p14"/>
          <p:cNvSpPr/>
          <p:nvPr/>
        </p:nvSpPr>
        <p:spPr>
          <a:xfrm>
            <a:off x="3597125" y="3418250"/>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5" name="Google Shape;75;p14"/>
          <p:cNvSpPr/>
          <p:nvPr/>
        </p:nvSpPr>
        <p:spPr>
          <a:xfrm>
            <a:off x="3597125" y="4819500"/>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4"/>
          <p:cNvSpPr/>
          <p:nvPr/>
        </p:nvSpPr>
        <p:spPr>
          <a:xfrm>
            <a:off x="3597125" y="6032663"/>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7" name="Google Shape;77;p14"/>
          <p:cNvSpPr/>
          <p:nvPr/>
        </p:nvSpPr>
        <p:spPr>
          <a:xfrm>
            <a:off x="3624925" y="7374038"/>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