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Lst>
  <p:sldSz cy="10692000" cx="7560000"/>
  <p:notesSz cx="6858000" cy="9144000"/>
  <p:embeddedFontLst>
    <p:embeddedFont>
      <p:font typeface="Amaranth"/>
      <p:regular r:id="rId7"/>
      <p:bold r:id="rId8"/>
      <p:italic r:id="rId9"/>
      <p:boldItalic r:id="rId1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368">
          <p15:clr>
            <a:srgbClr val="A4A3A4"/>
          </p15:clr>
        </p15:guide>
        <p15:guide id="2" pos="238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368" orient="horz"/>
        <p:guide pos="2381"/>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10" Type="http://schemas.openxmlformats.org/officeDocument/2006/relationships/font" Target="fonts/Amaranth-boldItalic.fntdata"/><Relationship Id="rId9" Type="http://schemas.openxmlformats.org/officeDocument/2006/relationships/font" Target="fonts/Amaranth-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font" Target="fonts/Amaranth-regular.fntdata"/><Relationship Id="rId8" Type="http://schemas.openxmlformats.org/officeDocument/2006/relationships/font" Target="fonts/Amaranth-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57712" y="1547778"/>
            <a:ext cx="7044600" cy="42669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57705" y="5891409"/>
            <a:ext cx="7044600" cy="1647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57705" y="2299346"/>
            <a:ext cx="7044600" cy="4081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57705" y="6552657"/>
            <a:ext cx="7044600" cy="27039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57705" y="4471058"/>
            <a:ext cx="7044600" cy="17499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57705" y="2395696"/>
            <a:ext cx="7044600" cy="71019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57705" y="2395696"/>
            <a:ext cx="3306900" cy="7101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3995291" y="2395696"/>
            <a:ext cx="3306900" cy="7101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57705" y="1154948"/>
            <a:ext cx="2321700" cy="15708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57705" y="2888617"/>
            <a:ext cx="2321700" cy="66090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05325" y="935745"/>
            <a:ext cx="5264700" cy="8503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780000" y="-260"/>
            <a:ext cx="3780000" cy="106920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19508" y="2563450"/>
            <a:ext cx="3344400" cy="3081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19508" y="5826865"/>
            <a:ext cx="3344400" cy="25674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083839" y="1505164"/>
            <a:ext cx="3172200" cy="76812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57705" y="8794266"/>
            <a:ext cx="4959600" cy="12579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57705" y="925091"/>
            <a:ext cx="7044600" cy="11904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57705" y="2395696"/>
            <a:ext cx="7044600" cy="71019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hyperlink" Target="https://assets.publishing.service.gov.uk/media/682e31e3e9440506ee953953/2025_Information_for_parents_reception_baseline_assessment.pdf" TargetMode="External"/><Relationship Id="rId5"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53" name="Shape 53"/>
        <p:cNvGrpSpPr/>
        <p:nvPr/>
      </p:nvGrpSpPr>
      <p:grpSpPr>
        <a:xfrm>
          <a:off x="0" y="0"/>
          <a:ext cx="0" cy="0"/>
          <a:chOff x="0" y="0"/>
          <a:chExt cx="0" cy="0"/>
        </a:xfrm>
      </p:grpSpPr>
      <p:sp>
        <p:nvSpPr>
          <p:cNvPr id="54" name="Google Shape;54;p13"/>
          <p:cNvSpPr/>
          <p:nvPr/>
        </p:nvSpPr>
        <p:spPr>
          <a:xfrm>
            <a:off x="316650" y="2256675"/>
            <a:ext cx="6926700" cy="4815900"/>
          </a:xfrm>
          <a:prstGeom prst="rect">
            <a:avLst/>
          </a:prstGeom>
          <a:solidFill>
            <a:schemeClr val="lt1"/>
          </a:solidFill>
          <a:ln cap="flat" cmpd="sng" w="9525">
            <a:solidFill>
              <a:schemeClr val="lt1"/>
            </a:solidFill>
            <a:prstDash val="solid"/>
            <a:round/>
            <a:headEnd len="sm" w="sm" type="none"/>
            <a:tailEnd len="sm" w="sm" type="none"/>
          </a:ln>
        </p:spPr>
        <p:txBody>
          <a:bodyPr anchorCtr="0" anchor="t" bIns="91425" lIns="91425" spcFirstLastPara="1" rIns="91425" wrap="square" tIns="91425">
            <a:noAutofit/>
          </a:bodyPr>
          <a:lstStyle/>
          <a:p>
            <a:pPr indent="0" lvl="0" marL="0" rtl="0" algn="just">
              <a:spcBef>
                <a:spcPts val="0"/>
              </a:spcBef>
              <a:spcAft>
                <a:spcPts val="0"/>
              </a:spcAft>
              <a:buClr>
                <a:schemeClr val="dk1"/>
              </a:buClr>
              <a:buSzPts val="1100"/>
              <a:buFont typeface="Arial"/>
              <a:buNone/>
            </a:pPr>
            <a:r>
              <a:rPr lang="en-GB" sz="1000">
                <a:solidFill>
                  <a:schemeClr val="dk1"/>
                </a:solidFill>
                <a:latin typeface="Amaranth"/>
                <a:ea typeface="Amaranth"/>
                <a:cs typeface="Amaranth"/>
                <a:sym typeface="Amaranth"/>
              </a:rPr>
              <a:t>Welcome back and a warm welcome to our new families! All the children are having a fantastic start to the new academic year and are all settling in well. It has been lovely to get to know them over the last few days and see all their smiling faces. My name is Mrs Seaver and I will be the key worker for Reception, Mrs Murray will be the key worker for the Nursery children. Mrs Gaines will also be supporting us each day and will lead Nursery on a Friday. Mrs Lees will support us on a Friday,  however, all staff work together with the children so feel free to speak to any member of the team regarding your child. </a:t>
            </a:r>
            <a:endParaRPr sz="1000">
              <a:solidFill>
                <a:schemeClr val="dk1"/>
              </a:solidFill>
              <a:latin typeface="Amaranth"/>
              <a:ea typeface="Amaranth"/>
              <a:cs typeface="Amaranth"/>
              <a:sym typeface="Amaranth"/>
            </a:endParaRPr>
          </a:p>
          <a:p>
            <a:pPr indent="0" lvl="0" marL="0" rtl="0" algn="just">
              <a:spcBef>
                <a:spcPts val="0"/>
              </a:spcBef>
              <a:spcAft>
                <a:spcPts val="0"/>
              </a:spcAft>
              <a:buClr>
                <a:schemeClr val="dk1"/>
              </a:buClr>
              <a:buSzPts val="1100"/>
              <a:buFont typeface="Arial"/>
              <a:buNone/>
            </a:pPr>
            <a:r>
              <a:t/>
            </a:r>
            <a:endParaRPr sz="1000">
              <a:solidFill>
                <a:schemeClr val="dk1"/>
              </a:solidFill>
              <a:latin typeface="Amaranth"/>
              <a:ea typeface="Amaranth"/>
              <a:cs typeface="Amaranth"/>
              <a:sym typeface="Amaranth"/>
            </a:endParaRPr>
          </a:p>
          <a:p>
            <a:pPr indent="0" lvl="0" marL="0" rtl="0" algn="just">
              <a:spcBef>
                <a:spcPts val="0"/>
              </a:spcBef>
              <a:spcAft>
                <a:spcPts val="0"/>
              </a:spcAft>
              <a:buClr>
                <a:schemeClr val="dk1"/>
              </a:buClr>
              <a:buSzPts val="1100"/>
              <a:buFont typeface="Arial"/>
              <a:buNone/>
            </a:pPr>
            <a:r>
              <a:t/>
            </a:r>
            <a:endParaRPr sz="1000">
              <a:solidFill>
                <a:schemeClr val="dk1"/>
              </a:solidFill>
              <a:latin typeface="Amaranth"/>
              <a:ea typeface="Amaranth"/>
              <a:cs typeface="Amaranth"/>
              <a:sym typeface="Amaranth"/>
            </a:endParaRPr>
          </a:p>
          <a:p>
            <a:pPr indent="0" lvl="0" marL="0" rtl="0" algn="just">
              <a:spcBef>
                <a:spcPts val="0"/>
              </a:spcBef>
              <a:spcAft>
                <a:spcPts val="0"/>
              </a:spcAft>
              <a:buClr>
                <a:schemeClr val="dk1"/>
              </a:buClr>
              <a:buSzPts val="1100"/>
              <a:buFont typeface="Arial"/>
              <a:buNone/>
            </a:pPr>
            <a:r>
              <a:rPr lang="en-GB" sz="1000">
                <a:solidFill>
                  <a:schemeClr val="dk1"/>
                </a:solidFill>
                <a:latin typeface="Amaranth"/>
                <a:ea typeface="Amaranth"/>
                <a:cs typeface="Amaranth"/>
                <a:sym typeface="Amaranth"/>
              </a:rPr>
              <a:t>We have begun our topic ‘All around me’ and the children have enjoyed sharing their interests. Throughout this half term we will delve deeper into the topic exploring family members, their homes and community, our  local area and Hull. </a:t>
            </a:r>
            <a:endParaRPr sz="1000">
              <a:solidFill>
                <a:schemeClr val="dk1"/>
              </a:solidFill>
              <a:latin typeface="Amaranth"/>
              <a:ea typeface="Amaranth"/>
              <a:cs typeface="Amaranth"/>
              <a:sym typeface="Amaranth"/>
            </a:endParaRPr>
          </a:p>
          <a:p>
            <a:pPr indent="0" lvl="0" marL="0" rtl="0" algn="just">
              <a:spcBef>
                <a:spcPts val="0"/>
              </a:spcBef>
              <a:spcAft>
                <a:spcPts val="0"/>
              </a:spcAft>
              <a:buClr>
                <a:schemeClr val="dk1"/>
              </a:buClr>
              <a:buSzPts val="1100"/>
              <a:buFont typeface="Arial"/>
              <a:buNone/>
            </a:pPr>
            <a:r>
              <a:t/>
            </a:r>
            <a:endParaRPr sz="1000">
              <a:solidFill>
                <a:schemeClr val="dk1"/>
              </a:solidFill>
              <a:latin typeface="Amaranth"/>
              <a:ea typeface="Amaranth"/>
              <a:cs typeface="Amaranth"/>
              <a:sym typeface="Amaranth"/>
            </a:endParaRPr>
          </a:p>
          <a:p>
            <a:pPr indent="0" lvl="0" marL="0" rtl="0" algn="just">
              <a:spcBef>
                <a:spcPts val="0"/>
              </a:spcBef>
              <a:spcAft>
                <a:spcPts val="0"/>
              </a:spcAft>
              <a:buClr>
                <a:schemeClr val="dk1"/>
              </a:buClr>
              <a:buSzPts val="1100"/>
              <a:buFont typeface="Arial"/>
              <a:buNone/>
            </a:pPr>
            <a:r>
              <a:rPr lang="en-GB" sz="1000">
                <a:solidFill>
                  <a:schemeClr val="dk1"/>
                </a:solidFill>
                <a:latin typeface="Amaranth"/>
                <a:ea typeface="Amaranth"/>
                <a:cs typeface="Amaranth"/>
                <a:sym typeface="Amaranth"/>
              </a:rPr>
              <a:t>Our EYFS curriculum is always open ended and child led as we aim to provide the most stimulating opportunities for the children to apply their learning to different contexts. Themes and questioning support the children to explore different areas and lead their learning where their interests take them. </a:t>
            </a:r>
            <a:endParaRPr sz="1000">
              <a:solidFill>
                <a:schemeClr val="dk1"/>
              </a:solidFill>
              <a:latin typeface="Amaranth"/>
              <a:ea typeface="Amaranth"/>
              <a:cs typeface="Amaranth"/>
              <a:sym typeface="Amaranth"/>
            </a:endParaRPr>
          </a:p>
          <a:p>
            <a:pPr indent="0" lvl="0" marL="0" rtl="0" algn="just">
              <a:spcBef>
                <a:spcPts val="0"/>
              </a:spcBef>
              <a:spcAft>
                <a:spcPts val="0"/>
              </a:spcAft>
              <a:buClr>
                <a:schemeClr val="dk1"/>
              </a:buClr>
              <a:buSzPts val="1100"/>
              <a:buFont typeface="Arial"/>
              <a:buNone/>
            </a:pPr>
            <a:r>
              <a:t/>
            </a:r>
            <a:endParaRPr sz="1000">
              <a:solidFill>
                <a:schemeClr val="dk1"/>
              </a:solidFill>
              <a:latin typeface="Amaranth"/>
              <a:ea typeface="Amaranth"/>
              <a:cs typeface="Amaranth"/>
              <a:sym typeface="Amaranth"/>
            </a:endParaRPr>
          </a:p>
          <a:p>
            <a:pPr indent="0" lvl="0" marL="0" rtl="0" algn="just">
              <a:spcBef>
                <a:spcPts val="0"/>
              </a:spcBef>
              <a:spcAft>
                <a:spcPts val="0"/>
              </a:spcAft>
              <a:buClr>
                <a:schemeClr val="dk1"/>
              </a:buClr>
              <a:buSzPts val="1100"/>
              <a:buFont typeface="Arial"/>
              <a:buNone/>
            </a:pPr>
            <a:r>
              <a:rPr lang="en-GB" sz="1000">
                <a:solidFill>
                  <a:schemeClr val="dk1"/>
                </a:solidFill>
                <a:latin typeface="Amaranth"/>
                <a:ea typeface="Amaranth"/>
                <a:cs typeface="Amaranth"/>
                <a:sym typeface="Amaranth"/>
              </a:rPr>
              <a:t>The children take part in age specific phonics sessions each day with Nursery beginning to prepare for phonics and Reception beginning Phase 2. More information will be provided to support you at home with this. The children also take part in Maths White Rose sessions to develop their understanding of numerical concepts, again further information will be shared about this.</a:t>
            </a:r>
            <a:endParaRPr sz="1000">
              <a:solidFill>
                <a:schemeClr val="dk1"/>
              </a:solidFill>
              <a:latin typeface="Amaranth"/>
              <a:ea typeface="Amaranth"/>
              <a:cs typeface="Amaranth"/>
              <a:sym typeface="Amaranth"/>
            </a:endParaRPr>
          </a:p>
          <a:p>
            <a:pPr indent="0" lvl="0" marL="0" rtl="0" algn="just">
              <a:spcBef>
                <a:spcPts val="0"/>
              </a:spcBef>
              <a:spcAft>
                <a:spcPts val="0"/>
              </a:spcAft>
              <a:buClr>
                <a:schemeClr val="dk1"/>
              </a:buClr>
              <a:buSzPts val="1100"/>
              <a:buFont typeface="Arial"/>
              <a:buNone/>
            </a:pPr>
            <a:r>
              <a:t/>
            </a:r>
            <a:endParaRPr sz="1000">
              <a:solidFill>
                <a:schemeClr val="dk1"/>
              </a:solidFill>
              <a:latin typeface="Amaranth"/>
              <a:ea typeface="Amaranth"/>
              <a:cs typeface="Amaranth"/>
              <a:sym typeface="Amaranth"/>
            </a:endParaRPr>
          </a:p>
          <a:p>
            <a:pPr indent="0" lvl="0" marL="0" rtl="0" algn="just">
              <a:spcBef>
                <a:spcPts val="0"/>
              </a:spcBef>
              <a:spcAft>
                <a:spcPts val="0"/>
              </a:spcAft>
              <a:buClr>
                <a:schemeClr val="dk1"/>
              </a:buClr>
              <a:buSzPts val="1100"/>
              <a:buFont typeface="Arial"/>
              <a:buNone/>
            </a:pPr>
            <a:r>
              <a:rPr lang="en-GB" sz="1000">
                <a:solidFill>
                  <a:schemeClr val="dk1"/>
                </a:solidFill>
                <a:latin typeface="Amaranth"/>
                <a:ea typeface="Amaranth"/>
                <a:cs typeface="Amaranth"/>
                <a:sym typeface="Amaranth"/>
              </a:rPr>
              <a:t>If your child is in Reception, they will complete the Reception Baseline over the next few weeks. The Reception Baseline</a:t>
            </a:r>
            <a:r>
              <a:rPr lang="en-GB" sz="900">
                <a:solidFill>
                  <a:schemeClr val="dk1"/>
                </a:solidFill>
                <a:latin typeface="Amaranth"/>
                <a:ea typeface="Amaranth"/>
                <a:cs typeface="Amaranth"/>
                <a:sym typeface="Amaranth"/>
              </a:rPr>
              <a:t> </a:t>
            </a:r>
            <a:r>
              <a:rPr lang="en-GB" sz="1000">
                <a:solidFill>
                  <a:srgbClr val="0B0C0C"/>
                </a:solidFill>
                <a:highlight>
                  <a:srgbClr val="FFFFFF"/>
                </a:highlight>
                <a:latin typeface="Amaranth"/>
                <a:ea typeface="Amaranth"/>
                <a:cs typeface="Amaranth"/>
                <a:sym typeface="Amaranth"/>
              </a:rPr>
              <a:t>is a short, interactive and practical assessment of your child’s early literacy, communication, language and mathematics skills when they begin school. The assessment allows the school to determine progress from Reception to Year 6. Parents will be able to receive a narrative description of the assessment after six weeks. Please ask Mrs Seaver for your copy after this time period. More information can be found here:</a:t>
            </a:r>
            <a:endParaRPr sz="1000">
              <a:solidFill>
                <a:srgbClr val="0B0C0C"/>
              </a:solidFill>
              <a:highlight>
                <a:srgbClr val="FFFFFF"/>
              </a:highlight>
              <a:latin typeface="Amaranth"/>
              <a:ea typeface="Amaranth"/>
              <a:cs typeface="Amaranth"/>
              <a:sym typeface="Amaranth"/>
            </a:endParaRPr>
          </a:p>
          <a:p>
            <a:pPr indent="0" lvl="0" marL="0" rtl="0" algn="just">
              <a:spcBef>
                <a:spcPts val="0"/>
              </a:spcBef>
              <a:spcAft>
                <a:spcPts val="0"/>
              </a:spcAft>
              <a:buClr>
                <a:schemeClr val="dk1"/>
              </a:buClr>
              <a:buSzPts val="1100"/>
              <a:buFont typeface="Arial"/>
              <a:buNone/>
            </a:pPr>
            <a:r>
              <a:rPr lang="en-GB" sz="1000">
                <a:solidFill>
                  <a:srgbClr val="0B0C0C"/>
                </a:solidFill>
                <a:highlight>
                  <a:srgbClr val="FFFFFF"/>
                </a:highlight>
                <a:latin typeface="Amaranth"/>
                <a:ea typeface="Amaranth"/>
                <a:cs typeface="Amaranth"/>
                <a:sym typeface="Amaranth"/>
              </a:rPr>
              <a:t> </a:t>
            </a:r>
            <a:r>
              <a:rPr lang="en-GB" sz="1000" u="sng">
                <a:solidFill>
                  <a:srgbClr val="1155CC"/>
                </a:solidFill>
                <a:highlight>
                  <a:srgbClr val="FFFFFF"/>
                </a:highlight>
                <a:latin typeface="Amaranth"/>
                <a:ea typeface="Amaranth"/>
                <a:cs typeface="Amaranth"/>
                <a:sym typeface="Amaranth"/>
                <a:hlinkClick r:id="rId4">
                  <a:extLst>
                    <a:ext uri="{A12FA001-AC4F-418D-AE19-62706E023703}">
                      <ahyp:hlinkClr val="tx"/>
                    </a:ext>
                  </a:extLst>
                </a:hlinkClick>
              </a:rPr>
              <a:t>https://assets.publishing.service.gov.uk/media/682e31e3e9440506ee953953/2025_Information_for_parents_reception_baseline_assessment.pdf</a:t>
            </a:r>
            <a:r>
              <a:rPr lang="en-GB" sz="1000">
                <a:solidFill>
                  <a:srgbClr val="0B0C0C"/>
                </a:solidFill>
                <a:highlight>
                  <a:srgbClr val="FFFFFF"/>
                </a:highlight>
                <a:latin typeface="Amaranth"/>
                <a:ea typeface="Amaranth"/>
                <a:cs typeface="Amaranth"/>
                <a:sym typeface="Amaranth"/>
              </a:rPr>
              <a:t> </a:t>
            </a:r>
            <a:endParaRPr sz="1000">
              <a:solidFill>
                <a:schemeClr val="dk1"/>
              </a:solidFill>
              <a:latin typeface="Amaranth"/>
              <a:ea typeface="Amaranth"/>
              <a:cs typeface="Amaranth"/>
              <a:sym typeface="Amaranth"/>
            </a:endParaRPr>
          </a:p>
          <a:p>
            <a:pPr indent="0" lvl="0" marL="0" rtl="0" algn="just">
              <a:spcBef>
                <a:spcPts val="0"/>
              </a:spcBef>
              <a:spcAft>
                <a:spcPts val="0"/>
              </a:spcAft>
              <a:buClr>
                <a:schemeClr val="dk1"/>
              </a:buClr>
              <a:buSzPts val="1100"/>
              <a:buFont typeface="Arial"/>
              <a:buNone/>
            </a:pPr>
            <a:r>
              <a:t/>
            </a:r>
            <a:endParaRPr sz="1000">
              <a:solidFill>
                <a:schemeClr val="dk1"/>
              </a:solidFill>
              <a:latin typeface="Amaranth"/>
              <a:ea typeface="Amaranth"/>
              <a:cs typeface="Amaranth"/>
              <a:sym typeface="Amaranth"/>
            </a:endParaRPr>
          </a:p>
          <a:p>
            <a:pPr indent="0" lvl="0" marL="0" rtl="0" algn="just">
              <a:spcBef>
                <a:spcPts val="0"/>
              </a:spcBef>
              <a:spcAft>
                <a:spcPts val="0"/>
              </a:spcAft>
              <a:buClr>
                <a:schemeClr val="dk1"/>
              </a:buClr>
              <a:buSzPts val="1100"/>
              <a:buFont typeface="Arial"/>
              <a:buNone/>
            </a:pPr>
            <a:r>
              <a:rPr lang="en-GB" sz="1000">
                <a:solidFill>
                  <a:schemeClr val="dk1"/>
                </a:solidFill>
                <a:latin typeface="Amaranth"/>
                <a:ea typeface="Amaranth"/>
                <a:cs typeface="Amaranth"/>
                <a:sym typeface="Amaranth"/>
              </a:rPr>
              <a:t>You can follow your child’s journey on Tapestry, where we share our observations and you can also share activities and progress at home. If you do not yet have access to this, please check your email inbox or let a member of the team know. </a:t>
            </a:r>
            <a:endParaRPr sz="1000">
              <a:solidFill>
                <a:schemeClr val="dk1"/>
              </a:solidFill>
              <a:latin typeface="Amaranth"/>
              <a:ea typeface="Amaranth"/>
              <a:cs typeface="Amaranth"/>
              <a:sym typeface="Amaranth"/>
            </a:endParaRPr>
          </a:p>
          <a:p>
            <a:pPr indent="0" lvl="0" marL="0" rtl="0" algn="just">
              <a:spcBef>
                <a:spcPts val="0"/>
              </a:spcBef>
              <a:spcAft>
                <a:spcPts val="0"/>
              </a:spcAft>
              <a:buClr>
                <a:schemeClr val="dk1"/>
              </a:buClr>
              <a:buSzPts val="1100"/>
              <a:buFont typeface="Arial"/>
              <a:buNone/>
            </a:pPr>
            <a:r>
              <a:t/>
            </a:r>
            <a:endParaRPr sz="1000">
              <a:solidFill>
                <a:schemeClr val="dk1"/>
              </a:solidFill>
              <a:latin typeface="Amaranth"/>
              <a:ea typeface="Amaranth"/>
              <a:cs typeface="Amaranth"/>
              <a:sym typeface="Amaranth"/>
            </a:endParaRPr>
          </a:p>
          <a:p>
            <a:pPr indent="0" lvl="0" marL="0" rtl="0" algn="just">
              <a:spcBef>
                <a:spcPts val="0"/>
              </a:spcBef>
              <a:spcAft>
                <a:spcPts val="0"/>
              </a:spcAft>
              <a:buClr>
                <a:schemeClr val="dk1"/>
              </a:buClr>
              <a:buSzPts val="1100"/>
              <a:buFont typeface="Arial"/>
              <a:buNone/>
            </a:pPr>
            <a:r>
              <a:t/>
            </a:r>
            <a:endParaRPr sz="1000">
              <a:solidFill>
                <a:schemeClr val="dk1"/>
              </a:solidFill>
              <a:latin typeface="Amaranth"/>
              <a:ea typeface="Amaranth"/>
              <a:cs typeface="Amaranth"/>
              <a:sym typeface="Amaranth"/>
            </a:endParaRPr>
          </a:p>
          <a:p>
            <a:pPr indent="0" lvl="0" marL="0" rtl="0" algn="just">
              <a:spcBef>
                <a:spcPts val="0"/>
              </a:spcBef>
              <a:spcAft>
                <a:spcPts val="0"/>
              </a:spcAft>
              <a:buClr>
                <a:schemeClr val="dk1"/>
              </a:buClr>
              <a:buSzPts val="1100"/>
              <a:buFont typeface="Arial"/>
              <a:buNone/>
            </a:pPr>
            <a:r>
              <a:rPr lang="en-GB" sz="1000">
                <a:solidFill>
                  <a:schemeClr val="dk1"/>
                </a:solidFill>
                <a:latin typeface="Amaranth"/>
                <a:ea typeface="Amaranth"/>
                <a:cs typeface="Amaranth"/>
                <a:sym typeface="Amaranth"/>
              </a:rPr>
              <a:t>To allow the children to settle and routine to be established, there will be no parental sessions this half term. However, they will begin after half term and more details will be sent out closer to the time. Before and after school, parents are unable to enter the EYFS unit  or playground area therefore we kindly ask for you to collect and drop off your child  to the member of staff on the gate. </a:t>
            </a:r>
            <a:endParaRPr sz="1000">
              <a:solidFill>
                <a:schemeClr val="dk1"/>
              </a:solidFill>
              <a:latin typeface="Amaranth"/>
              <a:ea typeface="Amaranth"/>
              <a:cs typeface="Amaranth"/>
              <a:sym typeface="Amaranth"/>
            </a:endParaRPr>
          </a:p>
          <a:p>
            <a:pPr indent="0" lvl="0" marL="0" rtl="0" algn="just">
              <a:spcBef>
                <a:spcPts val="0"/>
              </a:spcBef>
              <a:spcAft>
                <a:spcPts val="0"/>
              </a:spcAft>
              <a:buClr>
                <a:schemeClr val="dk1"/>
              </a:buClr>
              <a:buSzPts val="1100"/>
              <a:buFont typeface="Arial"/>
              <a:buNone/>
            </a:pPr>
            <a:r>
              <a:rPr lang="en-GB" sz="1000">
                <a:solidFill>
                  <a:schemeClr val="dk1"/>
                </a:solidFill>
                <a:latin typeface="Amaranth"/>
                <a:ea typeface="Amaranth"/>
                <a:cs typeface="Amaranth"/>
                <a:sym typeface="Amaranth"/>
              </a:rPr>
              <a:t>Thank you for your support, </a:t>
            </a:r>
            <a:endParaRPr sz="1000">
              <a:solidFill>
                <a:schemeClr val="dk1"/>
              </a:solidFill>
              <a:latin typeface="Amaranth"/>
              <a:ea typeface="Amaranth"/>
              <a:cs typeface="Amaranth"/>
              <a:sym typeface="Amaranth"/>
            </a:endParaRPr>
          </a:p>
          <a:p>
            <a:pPr indent="0" lvl="0" marL="0" rtl="0" algn="just">
              <a:spcBef>
                <a:spcPts val="0"/>
              </a:spcBef>
              <a:spcAft>
                <a:spcPts val="0"/>
              </a:spcAft>
              <a:buClr>
                <a:schemeClr val="dk1"/>
              </a:buClr>
              <a:buSzPts val="1100"/>
              <a:buFont typeface="Arial"/>
              <a:buNone/>
            </a:pPr>
            <a:r>
              <a:rPr lang="en-GB" sz="1000">
                <a:solidFill>
                  <a:schemeClr val="dk1"/>
                </a:solidFill>
                <a:latin typeface="Amaranth"/>
                <a:ea typeface="Amaranth"/>
                <a:cs typeface="Amaranth"/>
                <a:sym typeface="Amaranth"/>
              </a:rPr>
              <a:t>The EYFS Team </a:t>
            </a:r>
            <a:endParaRPr sz="1000">
              <a:solidFill>
                <a:schemeClr val="dk1"/>
              </a:solidFill>
              <a:latin typeface="Amaranth"/>
              <a:ea typeface="Amaranth"/>
              <a:cs typeface="Amaranth"/>
              <a:sym typeface="Amaranth"/>
            </a:endParaRPr>
          </a:p>
          <a:p>
            <a:pPr indent="0" lvl="0" marL="0" rtl="0" algn="just">
              <a:spcBef>
                <a:spcPts val="0"/>
              </a:spcBef>
              <a:spcAft>
                <a:spcPts val="0"/>
              </a:spcAft>
              <a:buClr>
                <a:schemeClr val="dk1"/>
              </a:buClr>
              <a:buSzPts val="1100"/>
              <a:buFont typeface="Arial"/>
              <a:buNone/>
            </a:pPr>
            <a:r>
              <a:t/>
            </a:r>
            <a:endParaRPr sz="1000">
              <a:solidFill>
                <a:schemeClr val="dk1"/>
              </a:solidFill>
              <a:latin typeface="Amaranth"/>
              <a:ea typeface="Amaranth"/>
              <a:cs typeface="Amaranth"/>
              <a:sym typeface="Amaranth"/>
            </a:endParaRPr>
          </a:p>
        </p:txBody>
      </p:sp>
      <p:sp>
        <p:nvSpPr>
          <p:cNvPr id="55" name="Google Shape;55;p13"/>
          <p:cNvSpPr txBox="1"/>
          <p:nvPr/>
        </p:nvSpPr>
        <p:spPr>
          <a:xfrm>
            <a:off x="3780000" y="1456275"/>
            <a:ext cx="3648000" cy="492600"/>
          </a:xfrm>
          <a:prstGeom prst="rect">
            <a:avLst/>
          </a:prstGeom>
          <a:noFill/>
          <a:ln>
            <a:noFill/>
          </a:ln>
        </p:spPr>
        <p:txBody>
          <a:bodyPr anchorCtr="0" anchor="t" bIns="91425" lIns="91425" spcFirstLastPara="1" rIns="91425" wrap="square" tIns="91425">
            <a:spAutoFit/>
          </a:bodyPr>
          <a:lstStyle/>
          <a:p>
            <a:pPr indent="0" lvl="0" marL="0" rtl="0" algn="r">
              <a:spcBef>
                <a:spcPts val="0"/>
              </a:spcBef>
              <a:spcAft>
                <a:spcPts val="0"/>
              </a:spcAft>
              <a:buClr>
                <a:schemeClr val="dk1"/>
              </a:buClr>
              <a:buSzPts val="1100"/>
              <a:buFont typeface="Arial"/>
              <a:buNone/>
            </a:pPr>
            <a:r>
              <a:rPr lang="en-GB" sz="2000">
                <a:solidFill>
                  <a:schemeClr val="dk1"/>
                </a:solidFill>
                <a:latin typeface="Amaranth"/>
                <a:ea typeface="Amaranth"/>
                <a:cs typeface="Amaranth"/>
                <a:sym typeface="Amaranth"/>
              </a:rPr>
              <a:t>Topic All Around  Me </a:t>
            </a:r>
            <a:endParaRPr sz="2000">
              <a:latin typeface="Amaranth"/>
              <a:ea typeface="Amaranth"/>
              <a:cs typeface="Amaranth"/>
              <a:sym typeface="Amaranth"/>
            </a:endParaRPr>
          </a:p>
        </p:txBody>
      </p:sp>
      <p:sp>
        <p:nvSpPr>
          <p:cNvPr id="56" name="Google Shape;56;p13"/>
          <p:cNvSpPr/>
          <p:nvPr/>
        </p:nvSpPr>
        <p:spPr>
          <a:xfrm>
            <a:off x="484050" y="9056400"/>
            <a:ext cx="2925600" cy="1635600"/>
          </a:xfrm>
          <a:prstGeom prst="rect">
            <a:avLst/>
          </a:prstGeom>
          <a:solidFill>
            <a:schemeClr val="lt1"/>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GB" u="sng">
                <a:solidFill>
                  <a:srgbClr val="D70000"/>
                </a:solidFill>
                <a:latin typeface="Amaranth"/>
                <a:ea typeface="Amaranth"/>
                <a:cs typeface="Amaranth"/>
                <a:sym typeface="Amaranth"/>
              </a:rPr>
              <a:t>Reading </a:t>
            </a:r>
            <a:endParaRPr b="1" u="sng">
              <a:solidFill>
                <a:srgbClr val="D70000"/>
              </a:solidFill>
              <a:latin typeface="Amaranth"/>
              <a:ea typeface="Amaranth"/>
              <a:cs typeface="Amaranth"/>
              <a:sym typeface="Amaranth"/>
            </a:endParaRPr>
          </a:p>
          <a:p>
            <a:pPr indent="0" lvl="0" marL="0" rtl="0" algn="l">
              <a:spcBef>
                <a:spcPts val="0"/>
              </a:spcBef>
              <a:spcAft>
                <a:spcPts val="0"/>
              </a:spcAft>
              <a:buClr>
                <a:schemeClr val="dk1"/>
              </a:buClr>
              <a:buSzPts val="1100"/>
              <a:buFont typeface="Arial"/>
              <a:buNone/>
            </a:pPr>
            <a:r>
              <a:rPr lang="en-GB" sz="1000">
                <a:solidFill>
                  <a:schemeClr val="dk1"/>
                </a:solidFill>
                <a:latin typeface="Amaranth"/>
                <a:ea typeface="Amaranth"/>
                <a:cs typeface="Amaranth"/>
                <a:sym typeface="Amaranth"/>
              </a:rPr>
              <a:t>Once Reception children reach an appropriate level, reading books will be sent home, with guidance, although this will not be until later in the term.</a:t>
            </a:r>
            <a:endParaRPr sz="1000">
              <a:solidFill>
                <a:schemeClr val="dk1"/>
              </a:solidFill>
              <a:latin typeface="Amaranth"/>
              <a:ea typeface="Amaranth"/>
              <a:cs typeface="Amaranth"/>
              <a:sym typeface="Amaranth"/>
            </a:endParaRPr>
          </a:p>
          <a:p>
            <a:pPr indent="0" lvl="0" marL="0" rtl="0" algn="l">
              <a:spcBef>
                <a:spcPts val="0"/>
              </a:spcBef>
              <a:spcAft>
                <a:spcPts val="0"/>
              </a:spcAft>
              <a:buClr>
                <a:schemeClr val="dk1"/>
              </a:buClr>
              <a:buSzPts val="1100"/>
              <a:buFont typeface="Arial"/>
              <a:buNone/>
            </a:pPr>
            <a:r>
              <a:t/>
            </a:r>
            <a:endParaRPr sz="1000">
              <a:solidFill>
                <a:schemeClr val="dk1"/>
              </a:solidFill>
              <a:latin typeface="Amaranth"/>
              <a:ea typeface="Amaranth"/>
              <a:cs typeface="Amaranth"/>
              <a:sym typeface="Amaranth"/>
            </a:endParaRPr>
          </a:p>
          <a:p>
            <a:pPr indent="0" lvl="0" marL="0" rtl="0" algn="l">
              <a:spcBef>
                <a:spcPts val="0"/>
              </a:spcBef>
              <a:spcAft>
                <a:spcPts val="0"/>
              </a:spcAft>
              <a:buClr>
                <a:schemeClr val="dk1"/>
              </a:buClr>
              <a:buSzPts val="1100"/>
              <a:buFont typeface="Arial"/>
              <a:buNone/>
            </a:pPr>
            <a:r>
              <a:rPr lang="en-GB" sz="1000">
                <a:solidFill>
                  <a:schemeClr val="dk1"/>
                </a:solidFill>
                <a:latin typeface="Amaranth"/>
                <a:ea typeface="Amaranth"/>
                <a:cs typeface="Amaranth"/>
                <a:sym typeface="Amaranth"/>
              </a:rPr>
              <a:t>Currently, reading for pleasure is the best way to enjoy books with your child. Talking about books and sharing ideas is so valuable as the children begin their reading journey</a:t>
            </a:r>
            <a:r>
              <a:rPr lang="en-GB" sz="1200">
                <a:solidFill>
                  <a:schemeClr val="dk1"/>
                </a:solidFill>
                <a:latin typeface="Amaranth"/>
                <a:ea typeface="Amaranth"/>
                <a:cs typeface="Amaranth"/>
                <a:sym typeface="Amaranth"/>
              </a:rPr>
              <a:t>.</a:t>
            </a:r>
            <a:endParaRPr sz="1200">
              <a:solidFill>
                <a:schemeClr val="dk1"/>
              </a:solidFill>
              <a:latin typeface="Amaranth"/>
              <a:ea typeface="Amaranth"/>
              <a:cs typeface="Amaranth"/>
              <a:sym typeface="Amaranth"/>
            </a:endParaRPr>
          </a:p>
          <a:p>
            <a:pPr indent="0" lvl="0" marL="0" rtl="0" algn="l">
              <a:spcBef>
                <a:spcPts val="0"/>
              </a:spcBef>
              <a:spcAft>
                <a:spcPts val="0"/>
              </a:spcAft>
              <a:buClr>
                <a:schemeClr val="dk1"/>
              </a:buClr>
              <a:buSzPts val="1100"/>
              <a:buFont typeface="Arial"/>
              <a:buNone/>
            </a:pPr>
            <a:r>
              <a:t/>
            </a:r>
            <a:endParaRPr sz="1200">
              <a:solidFill>
                <a:schemeClr val="dk1"/>
              </a:solidFill>
              <a:latin typeface="Amaranth"/>
              <a:ea typeface="Amaranth"/>
              <a:cs typeface="Amaranth"/>
              <a:sym typeface="Amaranth"/>
            </a:endParaRPr>
          </a:p>
          <a:p>
            <a:pPr indent="0" lvl="0" marL="0" rtl="0" algn="l">
              <a:spcBef>
                <a:spcPts val="0"/>
              </a:spcBef>
              <a:spcAft>
                <a:spcPts val="0"/>
              </a:spcAft>
              <a:buClr>
                <a:schemeClr val="dk1"/>
              </a:buClr>
              <a:buSzPts val="1100"/>
              <a:buFont typeface="Arial"/>
              <a:buNone/>
            </a:pPr>
            <a:r>
              <a:t/>
            </a:r>
            <a:endParaRPr sz="1200">
              <a:solidFill>
                <a:schemeClr val="dk1"/>
              </a:solidFill>
              <a:latin typeface="Amaranth"/>
              <a:ea typeface="Amaranth"/>
              <a:cs typeface="Amaranth"/>
              <a:sym typeface="Amaranth"/>
            </a:endParaRPr>
          </a:p>
          <a:p>
            <a:pPr indent="0" lvl="0" marL="0" rtl="0" algn="l">
              <a:spcBef>
                <a:spcPts val="0"/>
              </a:spcBef>
              <a:spcAft>
                <a:spcPts val="0"/>
              </a:spcAft>
              <a:buClr>
                <a:schemeClr val="dk1"/>
              </a:buClr>
              <a:buSzPts val="1100"/>
              <a:buFont typeface="Arial"/>
              <a:buNone/>
            </a:pPr>
            <a:r>
              <a:t/>
            </a:r>
            <a:endParaRPr b="1" u="sng">
              <a:solidFill>
                <a:srgbClr val="D70000"/>
              </a:solidFill>
              <a:latin typeface="Amaranth"/>
              <a:ea typeface="Amaranth"/>
              <a:cs typeface="Amaranth"/>
              <a:sym typeface="Amaranth"/>
            </a:endParaRPr>
          </a:p>
        </p:txBody>
      </p:sp>
      <p:sp>
        <p:nvSpPr>
          <p:cNvPr id="57" name="Google Shape;57;p13"/>
          <p:cNvSpPr/>
          <p:nvPr/>
        </p:nvSpPr>
        <p:spPr>
          <a:xfrm>
            <a:off x="3644000" y="8541125"/>
            <a:ext cx="3447600" cy="1934400"/>
          </a:xfrm>
          <a:prstGeom prst="rect">
            <a:avLst/>
          </a:prstGeom>
          <a:solidFill>
            <a:schemeClr val="lt1"/>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GB" u="sng">
                <a:solidFill>
                  <a:srgbClr val="D70000"/>
                </a:solidFill>
                <a:latin typeface="Amaranth"/>
                <a:ea typeface="Amaranth"/>
                <a:cs typeface="Amaranth"/>
                <a:sym typeface="Amaranth"/>
              </a:rPr>
              <a:t>PE Kits and Forest Schools</a:t>
            </a:r>
            <a:endParaRPr sz="1000">
              <a:solidFill>
                <a:schemeClr val="dk1"/>
              </a:solidFill>
              <a:latin typeface="Amaranth"/>
              <a:ea typeface="Amaranth"/>
              <a:cs typeface="Amaranth"/>
              <a:sym typeface="Amaranth"/>
            </a:endParaRPr>
          </a:p>
          <a:p>
            <a:pPr indent="0" lvl="0" marL="0" rtl="0" algn="l">
              <a:spcBef>
                <a:spcPts val="0"/>
              </a:spcBef>
              <a:spcAft>
                <a:spcPts val="0"/>
              </a:spcAft>
              <a:buClr>
                <a:schemeClr val="dk1"/>
              </a:buClr>
              <a:buSzPts val="1100"/>
              <a:buFont typeface="Arial"/>
              <a:buNone/>
            </a:pPr>
            <a:r>
              <a:t/>
            </a:r>
            <a:endParaRPr sz="1000">
              <a:solidFill>
                <a:schemeClr val="dk1"/>
              </a:solidFill>
              <a:latin typeface="Amaranth"/>
              <a:ea typeface="Amaranth"/>
              <a:cs typeface="Amaranth"/>
              <a:sym typeface="Amaranth"/>
            </a:endParaRPr>
          </a:p>
          <a:p>
            <a:pPr indent="0" lvl="0" marL="0" rtl="0" algn="l">
              <a:spcBef>
                <a:spcPts val="0"/>
              </a:spcBef>
              <a:spcAft>
                <a:spcPts val="0"/>
              </a:spcAft>
              <a:buClr>
                <a:schemeClr val="dk1"/>
              </a:buClr>
              <a:buSzPts val="1100"/>
              <a:buFont typeface="Arial"/>
              <a:buNone/>
            </a:pPr>
            <a:r>
              <a:rPr lang="en-GB" sz="1000">
                <a:solidFill>
                  <a:schemeClr val="dk1"/>
                </a:solidFill>
                <a:latin typeface="Amaranth"/>
                <a:ea typeface="Amaranth"/>
                <a:cs typeface="Amaranth"/>
                <a:sym typeface="Amaranth"/>
              </a:rPr>
              <a:t>Outdoor learning will take place on a Wednesday afternoon. Your child will have the opportunity to take part in forest school next half term. Reception will have PE on a Thursday  with Tigers Trust.  Nursery will have PE on a Tuesday morning.  Children can arrive in PE kit and will get changed into their uniform afterwards. </a:t>
            </a:r>
            <a:endParaRPr sz="1000">
              <a:solidFill>
                <a:schemeClr val="dk1"/>
              </a:solidFill>
              <a:latin typeface="Amaranth"/>
              <a:ea typeface="Amaranth"/>
              <a:cs typeface="Amaranth"/>
              <a:sym typeface="Amaranth"/>
            </a:endParaRPr>
          </a:p>
          <a:p>
            <a:pPr indent="0" lvl="0" marL="0" rtl="0" algn="l">
              <a:spcBef>
                <a:spcPts val="0"/>
              </a:spcBef>
              <a:spcAft>
                <a:spcPts val="0"/>
              </a:spcAft>
              <a:buClr>
                <a:schemeClr val="dk1"/>
              </a:buClr>
              <a:buSzPts val="1100"/>
              <a:buFont typeface="Arial"/>
              <a:buNone/>
            </a:pPr>
            <a:r>
              <a:t/>
            </a:r>
            <a:endParaRPr sz="1000">
              <a:solidFill>
                <a:schemeClr val="dk1"/>
              </a:solidFill>
              <a:latin typeface="Amaranth"/>
              <a:ea typeface="Amaranth"/>
              <a:cs typeface="Amaranth"/>
              <a:sym typeface="Amaranth"/>
            </a:endParaRPr>
          </a:p>
          <a:p>
            <a:pPr indent="0" lvl="0" marL="0" rtl="0" algn="l">
              <a:spcBef>
                <a:spcPts val="0"/>
              </a:spcBef>
              <a:spcAft>
                <a:spcPts val="0"/>
              </a:spcAft>
              <a:buClr>
                <a:schemeClr val="dk1"/>
              </a:buClr>
              <a:buSzPts val="1100"/>
              <a:buFont typeface="Arial"/>
              <a:buNone/>
            </a:pPr>
            <a:r>
              <a:t/>
            </a:r>
            <a:endParaRPr sz="1000">
              <a:solidFill>
                <a:schemeClr val="dk1"/>
              </a:solidFill>
              <a:latin typeface="Amaranth"/>
              <a:ea typeface="Amaranth"/>
              <a:cs typeface="Amaranth"/>
              <a:sym typeface="Amaranth"/>
            </a:endParaRPr>
          </a:p>
        </p:txBody>
      </p:sp>
      <p:sp>
        <p:nvSpPr>
          <p:cNvPr id="58" name="Google Shape;58;p13"/>
          <p:cNvSpPr txBox="1"/>
          <p:nvPr/>
        </p:nvSpPr>
        <p:spPr>
          <a:xfrm>
            <a:off x="5716175" y="223875"/>
            <a:ext cx="1635600" cy="8004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GB" sz="2000">
                <a:solidFill>
                  <a:schemeClr val="lt1"/>
                </a:solidFill>
                <a:latin typeface="Amaranth"/>
                <a:ea typeface="Amaranth"/>
                <a:cs typeface="Amaranth"/>
                <a:sym typeface="Amaranth"/>
              </a:rPr>
              <a:t>EYFS </a:t>
            </a:r>
            <a:endParaRPr sz="2000">
              <a:solidFill>
                <a:schemeClr val="lt1"/>
              </a:solidFill>
              <a:latin typeface="Amaranth"/>
              <a:ea typeface="Amaranth"/>
              <a:cs typeface="Amaranth"/>
              <a:sym typeface="Amaranth"/>
            </a:endParaRPr>
          </a:p>
          <a:p>
            <a:pPr indent="0" lvl="0" marL="0" rtl="0" algn="ctr">
              <a:spcBef>
                <a:spcPts val="0"/>
              </a:spcBef>
              <a:spcAft>
                <a:spcPts val="0"/>
              </a:spcAft>
              <a:buNone/>
            </a:pPr>
            <a:r>
              <a:rPr lang="en-GB" sz="2000">
                <a:solidFill>
                  <a:schemeClr val="lt1"/>
                </a:solidFill>
                <a:latin typeface="Amaranth"/>
                <a:ea typeface="Amaranth"/>
                <a:cs typeface="Amaranth"/>
                <a:sym typeface="Amaranth"/>
              </a:rPr>
              <a:t>Autumn 1 </a:t>
            </a:r>
            <a:endParaRPr sz="2000">
              <a:solidFill>
                <a:schemeClr val="lt1"/>
              </a:solidFill>
              <a:latin typeface="Amaranth"/>
              <a:ea typeface="Amaranth"/>
              <a:cs typeface="Amaranth"/>
              <a:sym typeface="Amaranth"/>
            </a:endParaRPr>
          </a:p>
        </p:txBody>
      </p:sp>
      <p:pic>
        <p:nvPicPr>
          <p:cNvPr id="59" name="Google Shape;59;p13"/>
          <p:cNvPicPr preferRelativeResize="0"/>
          <p:nvPr/>
        </p:nvPicPr>
        <p:blipFill>
          <a:blip r:embed="rId5">
            <a:alphaModFix/>
          </a:blip>
          <a:stretch>
            <a:fillRect/>
          </a:stretch>
        </p:blipFill>
        <p:spPr>
          <a:xfrm>
            <a:off x="316650" y="223875"/>
            <a:ext cx="1728000" cy="17280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