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64.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6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66.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6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65.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64.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Lst>
  <p:sldSz cy="7560000" cx="10692000"/>
  <p:notesSz cx="7560000" cy="10692000"/>
  <p:embeddedFontLst>
    <p:embeddedFont>
      <p:font typeface="Ruluko"/>
      <p:regular r:id="rId73"/>
    </p:embeddedFont>
    <p:embeddedFont>
      <p:font typeface="Imprima"/>
      <p:regular r:id="rId74"/>
    </p:embeddedFont>
    <p:embeddedFont>
      <p:font typeface="Niramit"/>
      <p:regular r:id="rId75"/>
      <p:bold r:id="rId76"/>
      <p:italic r:id="rId77"/>
      <p:boldItalic r:id="rId7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381">
          <p15:clr>
            <a:srgbClr val="747775"/>
          </p15:clr>
        </p15:guide>
        <p15:guide id="2" pos="336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04F093B-4580-49F1-89EE-6A782F4942D1}">
  <a:tblStyle styleId="{D04F093B-4580-49F1-89EE-6A782F4942D1}"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381" orient="horz"/>
        <p:guide pos="3368"/>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slide" Target="slides/slide4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73" Type="http://schemas.openxmlformats.org/officeDocument/2006/relationships/font" Target="fonts/Ruluko-regular.fntdata"/><Relationship Id="rId72" Type="http://schemas.openxmlformats.org/officeDocument/2006/relationships/slide" Target="slides/slide66.xml"/><Relationship Id="rId31" Type="http://schemas.openxmlformats.org/officeDocument/2006/relationships/slide" Target="slides/slide25.xml"/><Relationship Id="rId75" Type="http://schemas.openxmlformats.org/officeDocument/2006/relationships/font" Target="fonts/Niramit-regular.fntdata"/><Relationship Id="rId30" Type="http://schemas.openxmlformats.org/officeDocument/2006/relationships/slide" Target="slides/slide24.xml"/><Relationship Id="rId74" Type="http://schemas.openxmlformats.org/officeDocument/2006/relationships/font" Target="fonts/Imprima-regular.fntdata"/><Relationship Id="rId33" Type="http://schemas.openxmlformats.org/officeDocument/2006/relationships/slide" Target="slides/slide27.xml"/><Relationship Id="rId77" Type="http://schemas.openxmlformats.org/officeDocument/2006/relationships/font" Target="fonts/Niramit-italic.fntdata"/><Relationship Id="rId32" Type="http://schemas.openxmlformats.org/officeDocument/2006/relationships/slide" Target="slides/slide26.xml"/><Relationship Id="rId76" Type="http://schemas.openxmlformats.org/officeDocument/2006/relationships/font" Target="fonts/Niramit-bold.fntdata"/><Relationship Id="rId35" Type="http://schemas.openxmlformats.org/officeDocument/2006/relationships/slide" Target="slides/slide29.xml"/><Relationship Id="rId34" Type="http://schemas.openxmlformats.org/officeDocument/2006/relationships/slide" Target="slides/slide28.xml"/><Relationship Id="rId78" Type="http://schemas.openxmlformats.org/officeDocument/2006/relationships/font" Target="fonts/Niramit-boldItalic.fntdata"/><Relationship Id="rId71" Type="http://schemas.openxmlformats.org/officeDocument/2006/relationships/slide" Target="slides/slide65.xml"/><Relationship Id="rId70" Type="http://schemas.openxmlformats.org/officeDocument/2006/relationships/slide" Target="slides/slide64.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62" Type="http://schemas.openxmlformats.org/officeDocument/2006/relationships/slide" Target="slides/slide56.xml"/><Relationship Id="rId61" Type="http://schemas.openxmlformats.org/officeDocument/2006/relationships/slide" Target="slides/slide55.xml"/><Relationship Id="rId20" Type="http://schemas.openxmlformats.org/officeDocument/2006/relationships/slide" Target="slides/slide14.xml"/><Relationship Id="rId64" Type="http://schemas.openxmlformats.org/officeDocument/2006/relationships/slide" Target="slides/slide58.xml"/><Relationship Id="rId63" Type="http://schemas.openxmlformats.org/officeDocument/2006/relationships/slide" Target="slides/slide57.xml"/><Relationship Id="rId22" Type="http://schemas.openxmlformats.org/officeDocument/2006/relationships/slide" Target="slides/slide16.xml"/><Relationship Id="rId66" Type="http://schemas.openxmlformats.org/officeDocument/2006/relationships/slide" Target="slides/slide60.xml"/><Relationship Id="rId21" Type="http://schemas.openxmlformats.org/officeDocument/2006/relationships/slide" Target="slides/slide15.xml"/><Relationship Id="rId65" Type="http://schemas.openxmlformats.org/officeDocument/2006/relationships/slide" Target="slides/slide59.xml"/><Relationship Id="rId24" Type="http://schemas.openxmlformats.org/officeDocument/2006/relationships/slide" Target="slides/slide18.xml"/><Relationship Id="rId68" Type="http://schemas.openxmlformats.org/officeDocument/2006/relationships/slide" Target="slides/slide62.xml"/><Relationship Id="rId23" Type="http://schemas.openxmlformats.org/officeDocument/2006/relationships/slide" Target="slides/slide17.xml"/><Relationship Id="rId67" Type="http://schemas.openxmlformats.org/officeDocument/2006/relationships/slide" Target="slides/slide61.xml"/><Relationship Id="rId60" Type="http://schemas.openxmlformats.org/officeDocument/2006/relationships/slide" Target="slides/slide54.xml"/><Relationship Id="rId26" Type="http://schemas.openxmlformats.org/officeDocument/2006/relationships/slide" Target="slides/slide20.xml"/><Relationship Id="rId25" Type="http://schemas.openxmlformats.org/officeDocument/2006/relationships/slide" Target="slides/slide19.xml"/><Relationship Id="rId69" Type="http://schemas.openxmlformats.org/officeDocument/2006/relationships/slide" Target="slides/slide63.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slide" Target="slides/slide45.xml"/><Relationship Id="rId50" Type="http://schemas.openxmlformats.org/officeDocument/2006/relationships/slide" Target="slides/slide44.xml"/><Relationship Id="rId53" Type="http://schemas.openxmlformats.org/officeDocument/2006/relationships/slide" Target="slides/slide47.xml"/><Relationship Id="rId52" Type="http://schemas.openxmlformats.org/officeDocument/2006/relationships/slide" Target="slides/slide46.xml"/><Relationship Id="rId11" Type="http://schemas.openxmlformats.org/officeDocument/2006/relationships/slide" Target="slides/slide5.xml"/><Relationship Id="rId55" Type="http://schemas.openxmlformats.org/officeDocument/2006/relationships/slide" Target="slides/slide49.xml"/><Relationship Id="rId10" Type="http://schemas.openxmlformats.org/officeDocument/2006/relationships/slide" Target="slides/slide4.xml"/><Relationship Id="rId54" Type="http://schemas.openxmlformats.org/officeDocument/2006/relationships/slide" Target="slides/slide48.xml"/><Relationship Id="rId13" Type="http://schemas.openxmlformats.org/officeDocument/2006/relationships/slide" Target="slides/slide7.xml"/><Relationship Id="rId57" Type="http://schemas.openxmlformats.org/officeDocument/2006/relationships/slide" Target="slides/slide51.xml"/><Relationship Id="rId12" Type="http://schemas.openxmlformats.org/officeDocument/2006/relationships/slide" Target="slides/slide6.xml"/><Relationship Id="rId56" Type="http://schemas.openxmlformats.org/officeDocument/2006/relationships/slide" Target="slides/slide50.xml"/><Relationship Id="rId15" Type="http://schemas.openxmlformats.org/officeDocument/2006/relationships/slide" Target="slides/slide9.xml"/><Relationship Id="rId59" Type="http://schemas.openxmlformats.org/officeDocument/2006/relationships/slide" Target="slides/slide53.xml"/><Relationship Id="rId14" Type="http://schemas.openxmlformats.org/officeDocument/2006/relationships/slide" Target="slides/slide8.xml"/><Relationship Id="rId58" Type="http://schemas.openxmlformats.org/officeDocument/2006/relationships/slide" Target="slides/slide52.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1f3f2973ba_1_95: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1f3f2973ba_1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1eb7cdf1957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1eb7cdf195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34b8962b735_0_1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34b8962b735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1eb7cdf1957_0_1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1eb7cdf1957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34b8962b735_0_5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34b8962b735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34b8962b735_0_6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34b8962b735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34b8962b735_0_6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34b8962b735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34b8962b735_0_8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03" name="Google Shape;203;g34b8962b735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g25dc7c278b3_0_66: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13" name="Google Shape;213;g25dc7c278b3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34b8962b735_0_96: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34b8962b735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g29ee6eae9dd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33" name="Google Shape;233;g29ee6eae9d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22da24fac2b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22da24fac2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g34b8962b735_0_10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43" name="Google Shape;243;g34b8962b735_0_10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34b8962b735_0_7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34b8962b735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g34b8962b735_0_11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63" name="Google Shape;263;g34b8962b735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25dc7c278b3_0_5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73" name="Google Shape;273;g25dc7c278b3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g34b8962b735_0_12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83" name="Google Shape;283;g34b8962b735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29d84463468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293" name="Google Shape;293;g29d8446346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g34b8962b735_0_13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03" name="Google Shape;303;g34b8962b735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g25e086be36b_0_2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13" name="Google Shape;313;g25e086be36b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g34d27e27074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34d27e2707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25e086be36b_0_1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33" name="Google Shape;333;g25e086be36b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1f3f2973ba_1_4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1f3f2973ba_1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g37de0c48a5b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43" name="Google Shape;343;g37de0c48a5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g25dc7c278b3_0_75: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53" name="Google Shape;353;g25dc7c278b3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g37de0c48a5b_0_1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63" name="Google Shape;363;g37de0c48a5b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1" name="Shape 371"/>
        <p:cNvGrpSpPr/>
        <p:nvPr/>
      </p:nvGrpSpPr>
      <p:grpSpPr>
        <a:xfrm>
          <a:off x="0" y="0"/>
          <a:ext cx="0" cy="0"/>
          <a:chOff x="0" y="0"/>
          <a:chExt cx="0" cy="0"/>
        </a:xfrm>
      </p:grpSpPr>
      <p:sp>
        <p:nvSpPr>
          <p:cNvPr id="372" name="Google Shape;372;g25e086be36b_0_3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73" name="Google Shape;373;g25e086be36b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g37de0c48a5b_0_2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83" name="Google Shape;383;g37de0c48a5b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g25e086be36b_0_46: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393" name="Google Shape;393;g25e086be36b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g37de0c48a5b_0_3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03" name="Google Shape;403;g37de0c48a5b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g29ee6eae9dd_0_4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13" name="Google Shape;413;g29ee6eae9dd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1" name="Shape 421"/>
        <p:cNvGrpSpPr/>
        <p:nvPr/>
      </p:nvGrpSpPr>
      <p:grpSpPr>
        <a:xfrm>
          <a:off x="0" y="0"/>
          <a:ext cx="0" cy="0"/>
          <a:chOff x="0" y="0"/>
          <a:chExt cx="0" cy="0"/>
        </a:xfrm>
      </p:grpSpPr>
      <p:sp>
        <p:nvSpPr>
          <p:cNvPr id="422" name="Google Shape;422;g37de0c48a5b_0_4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23" name="Google Shape;423;g37de0c48a5b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1" name="Shape 431"/>
        <p:cNvGrpSpPr/>
        <p:nvPr/>
      </p:nvGrpSpPr>
      <p:grpSpPr>
        <a:xfrm>
          <a:off x="0" y="0"/>
          <a:ext cx="0" cy="0"/>
          <a:chOff x="0" y="0"/>
          <a:chExt cx="0" cy="0"/>
        </a:xfrm>
      </p:grpSpPr>
      <p:sp>
        <p:nvSpPr>
          <p:cNvPr id="432" name="Google Shape;432;g29ee6eae9dd_0_2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33" name="Google Shape;433;g29ee6eae9dd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1f3f2973ba_1_7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21f3f2973ba_1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1" name="Shape 441"/>
        <p:cNvGrpSpPr/>
        <p:nvPr/>
      </p:nvGrpSpPr>
      <p:grpSpPr>
        <a:xfrm>
          <a:off x="0" y="0"/>
          <a:ext cx="0" cy="0"/>
          <a:chOff x="0" y="0"/>
          <a:chExt cx="0" cy="0"/>
        </a:xfrm>
      </p:grpSpPr>
      <p:sp>
        <p:nvSpPr>
          <p:cNvPr id="442" name="Google Shape;442;g37de0c48a5b_0_5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43" name="Google Shape;443;g37de0c48a5b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1" name="Shape 451"/>
        <p:cNvGrpSpPr/>
        <p:nvPr/>
      </p:nvGrpSpPr>
      <p:grpSpPr>
        <a:xfrm>
          <a:off x="0" y="0"/>
          <a:ext cx="0" cy="0"/>
          <a:chOff x="0" y="0"/>
          <a:chExt cx="0" cy="0"/>
        </a:xfrm>
      </p:grpSpPr>
      <p:sp>
        <p:nvSpPr>
          <p:cNvPr id="452" name="Google Shape;452;g29ee6eae9dd_0_2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53" name="Google Shape;453;g29ee6eae9dd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1" name="Shape 461"/>
        <p:cNvGrpSpPr/>
        <p:nvPr/>
      </p:nvGrpSpPr>
      <p:grpSpPr>
        <a:xfrm>
          <a:off x="0" y="0"/>
          <a:ext cx="0" cy="0"/>
          <a:chOff x="0" y="0"/>
          <a:chExt cx="0" cy="0"/>
        </a:xfrm>
      </p:grpSpPr>
      <p:sp>
        <p:nvSpPr>
          <p:cNvPr id="462" name="Google Shape;462;g37de0c48a5b_0_6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63" name="Google Shape;463;g37de0c48a5b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1" name="Shape 471"/>
        <p:cNvGrpSpPr/>
        <p:nvPr/>
      </p:nvGrpSpPr>
      <p:grpSpPr>
        <a:xfrm>
          <a:off x="0" y="0"/>
          <a:ext cx="0" cy="0"/>
          <a:chOff x="0" y="0"/>
          <a:chExt cx="0" cy="0"/>
        </a:xfrm>
      </p:grpSpPr>
      <p:sp>
        <p:nvSpPr>
          <p:cNvPr id="472" name="Google Shape;472;g29ee6eae9dd_0_3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73" name="Google Shape;473;g29ee6eae9dd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1" name="Shape 481"/>
        <p:cNvGrpSpPr/>
        <p:nvPr/>
      </p:nvGrpSpPr>
      <p:grpSpPr>
        <a:xfrm>
          <a:off x="0" y="0"/>
          <a:ext cx="0" cy="0"/>
          <a:chOff x="0" y="0"/>
          <a:chExt cx="0" cy="0"/>
        </a:xfrm>
      </p:grpSpPr>
      <p:sp>
        <p:nvSpPr>
          <p:cNvPr id="482" name="Google Shape;482;g37de0c48a5b_0_7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83" name="Google Shape;483;g37de0c48a5b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1" name="Shape 491"/>
        <p:cNvGrpSpPr/>
        <p:nvPr/>
      </p:nvGrpSpPr>
      <p:grpSpPr>
        <a:xfrm>
          <a:off x="0" y="0"/>
          <a:ext cx="0" cy="0"/>
          <a:chOff x="0" y="0"/>
          <a:chExt cx="0" cy="0"/>
        </a:xfrm>
      </p:grpSpPr>
      <p:sp>
        <p:nvSpPr>
          <p:cNvPr id="492" name="Google Shape;492;g29ee6eae9dd_0_1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493" name="Google Shape;493;g29ee6eae9dd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g34d27e27074_0_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03" name="Google Shape;503;g34d27e27074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1" name="Shape 511"/>
        <p:cNvGrpSpPr/>
        <p:nvPr/>
      </p:nvGrpSpPr>
      <p:grpSpPr>
        <a:xfrm>
          <a:off x="0" y="0"/>
          <a:ext cx="0" cy="0"/>
          <a:chOff x="0" y="0"/>
          <a:chExt cx="0" cy="0"/>
        </a:xfrm>
      </p:grpSpPr>
      <p:sp>
        <p:nvSpPr>
          <p:cNvPr id="512" name="Google Shape;512;g25dd5ce92c4_0_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13" name="Google Shape;513;g25dd5ce92c4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1" name="Shape 521"/>
        <p:cNvGrpSpPr/>
        <p:nvPr/>
      </p:nvGrpSpPr>
      <p:grpSpPr>
        <a:xfrm>
          <a:off x="0" y="0"/>
          <a:ext cx="0" cy="0"/>
          <a:chOff x="0" y="0"/>
          <a:chExt cx="0" cy="0"/>
        </a:xfrm>
      </p:grpSpPr>
      <p:sp>
        <p:nvSpPr>
          <p:cNvPr id="522" name="Google Shape;522;g37de0c48a5b_0_8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23" name="Google Shape;523;g37de0c48a5b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1" name="Shape 531"/>
        <p:cNvGrpSpPr/>
        <p:nvPr/>
      </p:nvGrpSpPr>
      <p:grpSpPr>
        <a:xfrm>
          <a:off x="0" y="0"/>
          <a:ext cx="0" cy="0"/>
          <a:chOff x="0" y="0"/>
          <a:chExt cx="0" cy="0"/>
        </a:xfrm>
      </p:grpSpPr>
      <p:sp>
        <p:nvSpPr>
          <p:cNvPr id="532" name="Google Shape;532;g25e086be36b_0_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33" name="Google Shape;533;g25e086be36b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1f6eb80baf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21f6eb80ba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1" name="Shape 541"/>
        <p:cNvGrpSpPr/>
        <p:nvPr/>
      </p:nvGrpSpPr>
      <p:grpSpPr>
        <a:xfrm>
          <a:off x="0" y="0"/>
          <a:ext cx="0" cy="0"/>
          <a:chOff x="0" y="0"/>
          <a:chExt cx="0" cy="0"/>
        </a:xfrm>
      </p:grpSpPr>
      <p:sp>
        <p:nvSpPr>
          <p:cNvPr id="542" name="Google Shape;542;g37de60ddc72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43" name="Google Shape;543;g37de60ddc7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1" name="Shape 551"/>
        <p:cNvGrpSpPr/>
        <p:nvPr/>
      </p:nvGrpSpPr>
      <p:grpSpPr>
        <a:xfrm>
          <a:off x="0" y="0"/>
          <a:ext cx="0" cy="0"/>
          <a:chOff x="0" y="0"/>
          <a:chExt cx="0" cy="0"/>
        </a:xfrm>
      </p:grpSpPr>
      <p:sp>
        <p:nvSpPr>
          <p:cNvPr id="552" name="Google Shape;552;g25e086be36b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53" name="Google Shape;553;g25e086be36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1" name="Shape 561"/>
        <p:cNvGrpSpPr/>
        <p:nvPr/>
      </p:nvGrpSpPr>
      <p:grpSpPr>
        <a:xfrm>
          <a:off x="0" y="0"/>
          <a:ext cx="0" cy="0"/>
          <a:chOff x="0" y="0"/>
          <a:chExt cx="0" cy="0"/>
        </a:xfrm>
      </p:grpSpPr>
      <p:sp>
        <p:nvSpPr>
          <p:cNvPr id="562" name="Google Shape;562;g37de60ddc72_0_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63" name="Google Shape;563;g37de60ddc72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1" name="Shape 571"/>
        <p:cNvGrpSpPr/>
        <p:nvPr/>
      </p:nvGrpSpPr>
      <p:grpSpPr>
        <a:xfrm>
          <a:off x="0" y="0"/>
          <a:ext cx="0" cy="0"/>
          <a:chOff x="0" y="0"/>
          <a:chExt cx="0" cy="0"/>
        </a:xfrm>
      </p:grpSpPr>
      <p:sp>
        <p:nvSpPr>
          <p:cNvPr id="572" name="Google Shape;572;g25dd5ce92c4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73" name="Google Shape;573;g25dd5ce92c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1" name="Shape 581"/>
        <p:cNvGrpSpPr/>
        <p:nvPr/>
      </p:nvGrpSpPr>
      <p:grpSpPr>
        <a:xfrm>
          <a:off x="0" y="0"/>
          <a:ext cx="0" cy="0"/>
          <a:chOff x="0" y="0"/>
          <a:chExt cx="0" cy="0"/>
        </a:xfrm>
      </p:grpSpPr>
      <p:sp>
        <p:nvSpPr>
          <p:cNvPr id="582" name="Google Shape;582;g37de60ddc72_0_1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83" name="Google Shape;583;g37de60ddc72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1" name="Shape 591"/>
        <p:cNvGrpSpPr/>
        <p:nvPr/>
      </p:nvGrpSpPr>
      <p:grpSpPr>
        <a:xfrm>
          <a:off x="0" y="0"/>
          <a:ext cx="0" cy="0"/>
          <a:chOff x="0" y="0"/>
          <a:chExt cx="0" cy="0"/>
        </a:xfrm>
      </p:grpSpPr>
      <p:sp>
        <p:nvSpPr>
          <p:cNvPr id="592" name="Google Shape;592;g25dd5ce92c4_0_1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593" name="Google Shape;593;g25dd5ce92c4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1" name="Shape 601"/>
        <p:cNvGrpSpPr/>
        <p:nvPr/>
      </p:nvGrpSpPr>
      <p:grpSpPr>
        <a:xfrm>
          <a:off x="0" y="0"/>
          <a:ext cx="0" cy="0"/>
          <a:chOff x="0" y="0"/>
          <a:chExt cx="0" cy="0"/>
        </a:xfrm>
      </p:grpSpPr>
      <p:sp>
        <p:nvSpPr>
          <p:cNvPr id="602" name="Google Shape;602;g37de60ddc72_0_78: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03" name="Google Shape;603;g37de60ddc72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1" name="Shape 611"/>
        <p:cNvGrpSpPr/>
        <p:nvPr/>
      </p:nvGrpSpPr>
      <p:grpSpPr>
        <a:xfrm>
          <a:off x="0" y="0"/>
          <a:ext cx="0" cy="0"/>
          <a:chOff x="0" y="0"/>
          <a:chExt cx="0" cy="0"/>
        </a:xfrm>
      </p:grpSpPr>
      <p:sp>
        <p:nvSpPr>
          <p:cNvPr id="612" name="Google Shape;612;g2a3d2a9c9ba_0_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13" name="Google Shape;613;g2a3d2a9c9b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1" name="Shape 621"/>
        <p:cNvGrpSpPr/>
        <p:nvPr/>
      </p:nvGrpSpPr>
      <p:grpSpPr>
        <a:xfrm>
          <a:off x="0" y="0"/>
          <a:ext cx="0" cy="0"/>
          <a:chOff x="0" y="0"/>
          <a:chExt cx="0" cy="0"/>
        </a:xfrm>
      </p:grpSpPr>
      <p:sp>
        <p:nvSpPr>
          <p:cNvPr id="622" name="Google Shape;622;g37de60ddc72_0_8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23" name="Google Shape;623;g37de60ddc72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1" name="Shape 631"/>
        <p:cNvGrpSpPr/>
        <p:nvPr/>
      </p:nvGrpSpPr>
      <p:grpSpPr>
        <a:xfrm>
          <a:off x="0" y="0"/>
          <a:ext cx="0" cy="0"/>
          <a:chOff x="0" y="0"/>
          <a:chExt cx="0" cy="0"/>
        </a:xfrm>
      </p:grpSpPr>
      <p:sp>
        <p:nvSpPr>
          <p:cNvPr id="632" name="Google Shape;632;g2a3d2a9c9ba_0_1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33" name="Google Shape;633;g2a3d2a9c9ba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25dc7c278b3_0_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25dc7c278b3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1" name="Shape 641"/>
        <p:cNvGrpSpPr/>
        <p:nvPr/>
      </p:nvGrpSpPr>
      <p:grpSpPr>
        <a:xfrm>
          <a:off x="0" y="0"/>
          <a:ext cx="0" cy="0"/>
          <a:chOff x="0" y="0"/>
          <a:chExt cx="0" cy="0"/>
        </a:xfrm>
      </p:grpSpPr>
      <p:sp>
        <p:nvSpPr>
          <p:cNvPr id="642" name="Google Shape;642;g37de60ddc72_0_27: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43" name="Google Shape;643;g37de60ddc72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1" name="Shape 651"/>
        <p:cNvGrpSpPr/>
        <p:nvPr/>
      </p:nvGrpSpPr>
      <p:grpSpPr>
        <a:xfrm>
          <a:off x="0" y="0"/>
          <a:ext cx="0" cy="0"/>
          <a:chOff x="0" y="0"/>
          <a:chExt cx="0" cy="0"/>
        </a:xfrm>
      </p:grpSpPr>
      <p:sp>
        <p:nvSpPr>
          <p:cNvPr id="652" name="Google Shape;652;g2a3d2a9c9ba_0_2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53" name="Google Shape;653;g2a3d2a9c9ba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1" name="Shape 661"/>
        <p:cNvGrpSpPr/>
        <p:nvPr/>
      </p:nvGrpSpPr>
      <p:grpSpPr>
        <a:xfrm>
          <a:off x="0" y="0"/>
          <a:ext cx="0" cy="0"/>
          <a:chOff x="0" y="0"/>
          <a:chExt cx="0" cy="0"/>
        </a:xfrm>
      </p:grpSpPr>
      <p:sp>
        <p:nvSpPr>
          <p:cNvPr id="662" name="Google Shape;662;g37de60ddc72_0_40: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63" name="Google Shape;663;g37de60ddc72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1" name="Shape 671"/>
        <p:cNvGrpSpPr/>
        <p:nvPr/>
      </p:nvGrpSpPr>
      <p:grpSpPr>
        <a:xfrm>
          <a:off x="0" y="0"/>
          <a:ext cx="0" cy="0"/>
          <a:chOff x="0" y="0"/>
          <a:chExt cx="0" cy="0"/>
        </a:xfrm>
      </p:grpSpPr>
      <p:sp>
        <p:nvSpPr>
          <p:cNvPr id="672" name="Google Shape;672;g2a3d2a9c9ba_0_3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73" name="Google Shape;673;g2a3d2a9c9ba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1" name="Shape 681"/>
        <p:cNvGrpSpPr/>
        <p:nvPr/>
      </p:nvGrpSpPr>
      <p:grpSpPr>
        <a:xfrm>
          <a:off x="0" y="0"/>
          <a:ext cx="0" cy="0"/>
          <a:chOff x="0" y="0"/>
          <a:chExt cx="0" cy="0"/>
        </a:xfrm>
      </p:grpSpPr>
      <p:sp>
        <p:nvSpPr>
          <p:cNvPr id="682" name="Google Shape;682;g37de60ddc72_0_4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83" name="Google Shape;683;g37de60ddc72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1" name="Shape 691"/>
        <p:cNvGrpSpPr/>
        <p:nvPr/>
      </p:nvGrpSpPr>
      <p:grpSpPr>
        <a:xfrm>
          <a:off x="0" y="0"/>
          <a:ext cx="0" cy="0"/>
          <a:chOff x="0" y="0"/>
          <a:chExt cx="0" cy="0"/>
        </a:xfrm>
      </p:grpSpPr>
      <p:sp>
        <p:nvSpPr>
          <p:cNvPr id="692" name="Google Shape;692;g2a3d2a9c9ba_0_41: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693" name="Google Shape;693;g2a3d2a9c9ba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1" name="Shape 701"/>
        <p:cNvGrpSpPr/>
        <p:nvPr/>
      </p:nvGrpSpPr>
      <p:grpSpPr>
        <a:xfrm>
          <a:off x="0" y="0"/>
          <a:ext cx="0" cy="0"/>
          <a:chOff x="0" y="0"/>
          <a:chExt cx="0" cy="0"/>
        </a:xfrm>
      </p:grpSpPr>
      <p:sp>
        <p:nvSpPr>
          <p:cNvPr id="702" name="Google Shape;702;g37de60ddc72_0_69: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703" name="Google Shape;703;g37de60ddc72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4b8962b735_0_4: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4b8962b735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4b8962b735_0_33: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4b8962b735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4b8962b735_0_42:notes"/>
          <p:cNvSpPr/>
          <p:nvPr>
            <p:ph idx="2" type="sldImg"/>
          </p:nvPr>
        </p:nvSpPr>
        <p:spPr>
          <a:xfrm>
            <a:off x="1004515" y="685800"/>
            <a:ext cx="48495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4b8962b735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64478" y="1094388"/>
            <a:ext cx="9963000" cy="3016800"/>
          </a:xfrm>
          <a:prstGeom prst="rect">
            <a:avLst/>
          </a:prstGeom>
        </p:spPr>
        <p:txBody>
          <a:bodyPr anchorCtr="0" anchor="b" bIns="116050" lIns="116050" spcFirstLastPara="1" rIns="116050" wrap="square" tIns="116050">
            <a:normAutofit/>
          </a:bodyPr>
          <a:lstStyle>
            <a:lvl1pPr lvl="0" algn="ctr">
              <a:spcBef>
                <a:spcPts val="0"/>
              </a:spcBef>
              <a:spcAft>
                <a:spcPts val="0"/>
              </a:spcAft>
              <a:buSzPts val="6600"/>
              <a:buNone/>
              <a:defRPr sz="6600"/>
            </a:lvl1pPr>
            <a:lvl2pPr lvl="1" algn="ctr">
              <a:spcBef>
                <a:spcPts val="0"/>
              </a:spcBef>
              <a:spcAft>
                <a:spcPts val="0"/>
              </a:spcAft>
              <a:buSzPts val="6600"/>
              <a:buNone/>
              <a:defRPr sz="6600"/>
            </a:lvl2pPr>
            <a:lvl3pPr lvl="2" algn="ctr">
              <a:spcBef>
                <a:spcPts val="0"/>
              </a:spcBef>
              <a:spcAft>
                <a:spcPts val="0"/>
              </a:spcAft>
              <a:buSzPts val="6600"/>
              <a:buNone/>
              <a:defRPr sz="6600"/>
            </a:lvl3pPr>
            <a:lvl4pPr lvl="3" algn="ctr">
              <a:spcBef>
                <a:spcPts val="0"/>
              </a:spcBef>
              <a:spcAft>
                <a:spcPts val="0"/>
              </a:spcAft>
              <a:buSzPts val="6600"/>
              <a:buNone/>
              <a:defRPr sz="6600"/>
            </a:lvl4pPr>
            <a:lvl5pPr lvl="4" algn="ctr">
              <a:spcBef>
                <a:spcPts val="0"/>
              </a:spcBef>
              <a:spcAft>
                <a:spcPts val="0"/>
              </a:spcAft>
              <a:buSzPts val="6600"/>
              <a:buNone/>
              <a:defRPr sz="6600"/>
            </a:lvl5pPr>
            <a:lvl6pPr lvl="5" algn="ctr">
              <a:spcBef>
                <a:spcPts val="0"/>
              </a:spcBef>
              <a:spcAft>
                <a:spcPts val="0"/>
              </a:spcAft>
              <a:buSzPts val="6600"/>
              <a:buNone/>
              <a:defRPr sz="6600"/>
            </a:lvl6pPr>
            <a:lvl7pPr lvl="6" algn="ctr">
              <a:spcBef>
                <a:spcPts val="0"/>
              </a:spcBef>
              <a:spcAft>
                <a:spcPts val="0"/>
              </a:spcAft>
              <a:buSzPts val="6600"/>
              <a:buNone/>
              <a:defRPr sz="6600"/>
            </a:lvl7pPr>
            <a:lvl8pPr lvl="7" algn="ctr">
              <a:spcBef>
                <a:spcPts val="0"/>
              </a:spcBef>
              <a:spcAft>
                <a:spcPts val="0"/>
              </a:spcAft>
              <a:buSzPts val="6600"/>
              <a:buNone/>
              <a:defRPr sz="6600"/>
            </a:lvl8pPr>
            <a:lvl9pPr lvl="8" algn="ctr">
              <a:spcBef>
                <a:spcPts val="0"/>
              </a:spcBef>
              <a:spcAft>
                <a:spcPts val="0"/>
              </a:spcAft>
              <a:buSzPts val="6600"/>
              <a:buNone/>
              <a:defRPr sz="6600"/>
            </a:lvl9pPr>
          </a:lstStyle>
          <a:p/>
        </p:txBody>
      </p:sp>
      <p:sp>
        <p:nvSpPr>
          <p:cNvPr id="11" name="Google Shape;11;p2"/>
          <p:cNvSpPr txBox="1"/>
          <p:nvPr>
            <p:ph idx="1" type="subTitle"/>
          </p:nvPr>
        </p:nvSpPr>
        <p:spPr>
          <a:xfrm>
            <a:off x="364468" y="4165643"/>
            <a:ext cx="9963000" cy="1164900"/>
          </a:xfrm>
          <a:prstGeom prst="rect">
            <a:avLst/>
          </a:prstGeom>
        </p:spPr>
        <p:txBody>
          <a:bodyPr anchorCtr="0" anchor="t" bIns="116050" lIns="116050" spcFirstLastPara="1" rIns="116050" wrap="square" tIns="11605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2" name="Google Shape;12;p2"/>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64468" y="1625801"/>
            <a:ext cx="9963000" cy="2886000"/>
          </a:xfrm>
          <a:prstGeom prst="rect">
            <a:avLst/>
          </a:prstGeom>
        </p:spPr>
        <p:txBody>
          <a:bodyPr anchorCtr="0" anchor="b" bIns="116050" lIns="116050" spcFirstLastPara="1" rIns="116050" wrap="square" tIns="116050">
            <a:normAutofit/>
          </a:bodyPr>
          <a:lstStyle>
            <a:lvl1pPr lvl="0" algn="ctr">
              <a:spcBef>
                <a:spcPts val="0"/>
              </a:spcBef>
              <a:spcAft>
                <a:spcPts val="0"/>
              </a:spcAft>
              <a:buSzPts val="15200"/>
              <a:buNone/>
              <a:defRPr sz="15200"/>
            </a:lvl1pPr>
            <a:lvl2pPr lvl="1" algn="ctr">
              <a:spcBef>
                <a:spcPts val="0"/>
              </a:spcBef>
              <a:spcAft>
                <a:spcPts val="0"/>
              </a:spcAft>
              <a:buSzPts val="15200"/>
              <a:buNone/>
              <a:defRPr sz="15200"/>
            </a:lvl2pPr>
            <a:lvl3pPr lvl="2" algn="ctr">
              <a:spcBef>
                <a:spcPts val="0"/>
              </a:spcBef>
              <a:spcAft>
                <a:spcPts val="0"/>
              </a:spcAft>
              <a:buSzPts val="15200"/>
              <a:buNone/>
              <a:defRPr sz="15200"/>
            </a:lvl3pPr>
            <a:lvl4pPr lvl="3" algn="ctr">
              <a:spcBef>
                <a:spcPts val="0"/>
              </a:spcBef>
              <a:spcAft>
                <a:spcPts val="0"/>
              </a:spcAft>
              <a:buSzPts val="15200"/>
              <a:buNone/>
              <a:defRPr sz="15200"/>
            </a:lvl4pPr>
            <a:lvl5pPr lvl="4" algn="ctr">
              <a:spcBef>
                <a:spcPts val="0"/>
              </a:spcBef>
              <a:spcAft>
                <a:spcPts val="0"/>
              </a:spcAft>
              <a:buSzPts val="15200"/>
              <a:buNone/>
              <a:defRPr sz="15200"/>
            </a:lvl5pPr>
            <a:lvl6pPr lvl="5" algn="ctr">
              <a:spcBef>
                <a:spcPts val="0"/>
              </a:spcBef>
              <a:spcAft>
                <a:spcPts val="0"/>
              </a:spcAft>
              <a:buSzPts val="15200"/>
              <a:buNone/>
              <a:defRPr sz="15200"/>
            </a:lvl6pPr>
            <a:lvl7pPr lvl="6" algn="ctr">
              <a:spcBef>
                <a:spcPts val="0"/>
              </a:spcBef>
              <a:spcAft>
                <a:spcPts val="0"/>
              </a:spcAft>
              <a:buSzPts val="15200"/>
              <a:buNone/>
              <a:defRPr sz="15200"/>
            </a:lvl7pPr>
            <a:lvl8pPr lvl="7" algn="ctr">
              <a:spcBef>
                <a:spcPts val="0"/>
              </a:spcBef>
              <a:spcAft>
                <a:spcPts val="0"/>
              </a:spcAft>
              <a:buSzPts val="15200"/>
              <a:buNone/>
              <a:defRPr sz="15200"/>
            </a:lvl8pPr>
            <a:lvl9pPr lvl="8" algn="ctr">
              <a:spcBef>
                <a:spcPts val="0"/>
              </a:spcBef>
              <a:spcAft>
                <a:spcPts val="0"/>
              </a:spcAft>
              <a:buSzPts val="15200"/>
              <a:buNone/>
              <a:defRPr sz="15200"/>
            </a:lvl9pPr>
          </a:lstStyle>
          <a:p>
            <a:r>
              <a:t>xx%</a:t>
            </a:r>
          </a:p>
        </p:txBody>
      </p:sp>
      <p:sp>
        <p:nvSpPr>
          <p:cNvPr id="46" name="Google Shape;46;p11"/>
          <p:cNvSpPr txBox="1"/>
          <p:nvPr>
            <p:ph idx="1" type="body"/>
          </p:nvPr>
        </p:nvSpPr>
        <p:spPr>
          <a:xfrm>
            <a:off x="364468" y="4633192"/>
            <a:ext cx="9963000" cy="1911900"/>
          </a:xfrm>
          <a:prstGeom prst="rect">
            <a:avLst/>
          </a:prstGeom>
        </p:spPr>
        <p:txBody>
          <a:bodyPr anchorCtr="0" anchor="t" bIns="116050" lIns="116050" spcFirstLastPara="1" rIns="116050" wrap="square" tIns="116050">
            <a:normAutofit/>
          </a:bodyPr>
          <a:lstStyle>
            <a:lvl1pPr indent="-374650" lvl="0" marL="457200" algn="ctr">
              <a:spcBef>
                <a:spcPts val="0"/>
              </a:spcBef>
              <a:spcAft>
                <a:spcPts val="0"/>
              </a:spcAft>
              <a:buSzPts val="2300"/>
              <a:buChar char="●"/>
              <a:defRPr/>
            </a:lvl1pPr>
            <a:lvl2pPr indent="-342900" lvl="1" marL="914400" algn="ctr">
              <a:spcBef>
                <a:spcPts val="0"/>
              </a:spcBef>
              <a:spcAft>
                <a:spcPts val="0"/>
              </a:spcAft>
              <a:buSzPts val="1800"/>
              <a:buChar char="○"/>
              <a:defRPr/>
            </a:lvl2pPr>
            <a:lvl3pPr indent="-342900" lvl="2" marL="1371600" algn="ctr">
              <a:spcBef>
                <a:spcPts val="0"/>
              </a:spcBef>
              <a:spcAft>
                <a:spcPts val="0"/>
              </a:spcAft>
              <a:buSzPts val="1800"/>
              <a:buChar char="■"/>
              <a:defRPr/>
            </a:lvl3pPr>
            <a:lvl4pPr indent="-342900" lvl="3" marL="1828800" algn="ctr">
              <a:spcBef>
                <a:spcPts val="0"/>
              </a:spcBef>
              <a:spcAft>
                <a:spcPts val="0"/>
              </a:spcAft>
              <a:buSzPts val="1800"/>
              <a:buChar char="●"/>
              <a:defRPr/>
            </a:lvl4pPr>
            <a:lvl5pPr indent="-342900" lvl="4" marL="2286000" algn="ctr">
              <a:spcBef>
                <a:spcPts val="0"/>
              </a:spcBef>
              <a:spcAft>
                <a:spcPts val="0"/>
              </a:spcAft>
              <a:buSzPts val="1800"/>
              <a:buChar char="○"/>
              <a:defRPr/>
            </a:lvl5pPr>
            <a:lvl6pPr indent="-342900" lvl="5" marL="2743200" algn="ctr">
              <a:spcBef>
                <a:spcPts val="0"/>
              </a:spcBef>
              <a:spcAft>
                <a:spcPts val="0"/>
              </a:spcAft>
              <a:buSzPts val="1800"/>
              <a:buChar char="■"/>
              <a:defRPr/>
            </a:lvl6pPr>
            <a:lvl7pPr indent="-342900" lvl="6" marL="3200400" algn="ctr">
              <a:spcBef>
                <a:spcPts val="0"/>
              </a:spcBef>
              <a:spcAft>
                <a:spcPts val="0"/>
              </a:spcAft>
              <a:buSzPts val="1800"/>
              <a:buChar char="●"/>
              <a:defRPr/>
            </a:lvl7pPr>
            <a:lvl8pPr indent="-342900" lvl="7" marL="3657600" algn="ctr">
              <a:spcBef>
                <a:spcPts val="0"/>
              </a:spcBef>
              <a:spcAft>
                <a:spcPts val="0"/>
              </a:spcAft>
              <a:buSzPts val="1800"/>
              <a:buChar char="○"/>
              <a:defRPr/>
            </a:lvl8pPr>
            <a:lvl9pPr indent="-342900" lvl="8" marL="4114800" algn="ctr">
              <a:spcBef>
                <a:spcPts val="0"/>
              </a:spcBef>
              <a:spcAft>
                <a:spcPts val="0"/>
              </a:spcAft>
              <a:buSzPts val="1800"/>
              <a:buChar char="■"/>
              <a:defRPr/>
            </a:lvl9pPr>
          </a:lstStyle>
          <a:p/>
        </p:txBody>
      </p:sp>
      <p:sp>
        <p:nvSpPr>
          <p:cNvPr id="47" name="Google Shape;47;p11"/>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64468" y="3161354"/>
            <a:ext cx="9963000" cy="1237200"/>
          </a:xfrm>
          <a:prstGeom prst="rect">
            <a:avLst/>
          </a:prstGeom>
        </p:spPr>
        <p:txBody>
          <a:bodyPr anchorCtr="0" anchor="ctr" bIns="116050" lIns="116050" spcFirstLastPara="1" rIns="116050" wrap="square" tIns="116050">
            <a:normAutofit/>
          </a:bodyPr>
          <a:lstStyle>
            <a:lvl1pPr lvl="0" algn="ctr">
              <a:spcBef>
                <a:spcPts val="0"/>
              </a:spcBef>
              <a:spcAft>
                <a:spcPts val="0"/>
              </a:spcAft>
              <a:buSzPts val="4600"/>
              <a:buNone/>
              <a:defRPr sz="4600"/>
            </a:lvl1pPr>
            <a:lvl2pPr lvl="1" algn="ctr">
              <a:spcBef>
                <a:spcPts val="0"/>
              </a:spcBef>
              <a:spcAft>
                <a:spcPts val="0"/>
              </a:spcAft>
              <a:buSzPts val="4600"/>
              <a:buNone/>
              <a:defRPr sz="4600"/>
            </a:lvl2pPr>
            <a:lvl3pPr lvl="2" algn="ctr">
              <a:spcBef>
                <a:spcPts val="0"/>
              </a:spcBef>
              <a:spcAft>
                <a:spcPts val="0"/>
              </a:spcAft>
              <a:buSzPts val="4600"/>
              <a:buNone/>
              <a:defRPr sz="4600"/>
            </a:lvl3pPr>
            <a:lvl4pPr lvl="3" algn="ctr">
              <a:spcBef>
                <a:spcPts val="0"/>
              </a:spcBef>
              <a:spcAft>
                <a:spcPts val="0"/>
              </a:spcAft>
              <a:buSzPts val="4600"/>
              <a:buNone/>
              <a:defRPr sz="4600"/>
            </a:lvl4pPr>
            <a:lvl5pPr lvl="4" algn="ctr">
              <a:spcBef>
                <a:spcPts val="0"/>
              </a:spcBef>
              <a:spcAft>
                <a:spcPts val="0"/>
              </a:spcAft>
              <a:buSzPts val="4600"/>
              <a:buNone/>
              <a:defRPr sz="4600"/>
            </a:lvl5pPr>
            <a:lvl6pPr lvl="5" algn="ctr">
              <a:spcBef>
                <a:spcPts val="0"/>
              </a:spcBef>
              <a:spcAft>
                <a:spcPts val="0"/>
              </a:spcAft>
              <a:buSzPts val="4600"/>
              <a:buNone/>
              <a:defRPr sz="4600"/>
            </a:lvl6pPr>
            <a:lvl7pPr lvl="6" algn="ctr">
              <a:spcBef>
                <a:spcPts val="0"/>
              </a:spcBef>
              <a:spcAft>
                <a:spcPts val="0"/>
              </a:spcAft>
              <a:buSzPts val="4600"/>
              <a:buNone/>
              <a:defRPr sz="4600"/>
            </a:lvl7pPr>
            <a:lvl8pPr lvl="7" algn="ctr">
              <a:spcBef>
                <a:spcPts val="0"/>
              </a:spcBef>
              <a:spcAft>
                <a:spcPts val="0"/>
              </a:spcAft>
              <a:buSzPts val="4600"/>
              <a:buNone/>
              <a:defRPr sz="4600"/>
            </a:lvl8pPr>
            <a:lvl9pPr lvl="8" algn="ctr">
              <a:spcBef>
                <a:spcPts val="0"/>
              </a:spcBef>
              <a:spcAft>
                <a:spcPts val="0"/>
              </a:spcAft>
              <a:buSzPts val="4600"/>
              <a:buNone/>
              <a:defRPr sz="4600"/>
            </a:lvl9pPr>
          </a:lstStyle>
          <a:p/>
        </p:txBody>
      </p:sp>
      <p:sp>
        <p:nvSpPr>
          <p:cNvPr id="15" name="Google Shape;15;p3"/>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64468" y="654105"/>
            <a:ext cx="9963000" cy="841800"/>
          </a:xfrm>
          <a:prstGeom prst="rect">
            <a:avLst/>
          </a:prstGeom>
        </p:spPr>
        <p:txBody>
          <a:bodyPr anchorCtr="0" anchor="t" bIns="116050" lIns="116050" spcFirstLastPara="1" rIns="116050" wrap="square" tIns="116050">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18" name="Google Shape;18;p4"/>
          <p:cNvSpPr txBox="1"/>
          <p:nvPr>
            <p:ph idx="1" type="body"/>
          </p:nvPr>
        </p:nvSpPr>
        <p:spPr>
          <a:xfrm>
            <a:off x="364468" y="1693927"/>
            <a:ext cx="9963000" cy="5021400"/>
          </a:xfrm>
          <a:prstGeom prst="rect">
            <a:avLst/>
          </a:prstGeom>
        </p:spPr>
        <p:txBody>
          <a:bodyPr anchorCtr="0" anchor="t" bIns="116050" lIns="116050" spcFirstLastPara="1" rIns="116050" wrap="square" tIns="116050">
            <a:normAutofit/>
          </a:bodyPr>
          <a:lstStyle>
            <a:lvl1pPr indent="-374650" lvl="0" marL="457200">
              <a:spcBef>
                <a:spcPts val="0"/>
              </a:spcBef>
              <a:spcAft>
                <a:spcPts val="0"/>
              </a:spcAft>
              <a:buSzPts val="2300"/>
              <a:buChar char="●"/>
              <a:defRPr/>
            </a:lvl1pPr>
            <a:lvl2pPr indent="-342900" lvl="1" marL="914400">
              <a:spcBef>
                <a:spcPts val="0"/>
              </a:spcBef>
              <a:spcAft>
                <a:spcPts val="0"/>
              </a:spcAft>
              <a:buSzPts val="1800"/>
              <a:buChar char="○"/>
              <a:defRPr/>
            </a:lvl2pPr>
            <a:lvl3pPr indent="-342900" lvl="2" marL="1371600">
              <a:spcBef>
                <a:spcPts val="0"/>
              </a:spcBef>
              <a:spcAft>
                <a:spcPts val="0"/>
              </a:spcAft>
              <a:buSzPts val="18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19" name="Google Shape;19;p4"/>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64468" y="654105"/>
            <a:ext cx="9963000" cy="841800"/>
          </a:xfrm>
          <a:prstGeom prst="rect">
            <a:avLst/>
          </a:prstGeom>
        </p:spPr>
        <p:txBody>
          <a:bodyPr anchorCtr="0" anchor="t" bIns="116050" lIns="116050" spcFirstLastPara="1" rIns="116050" wrap="square" tIns="116050">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2" name="Google Shape;22;p5"/>
          <p:cNvSpPr txBox="1"/>
          <p:nvPr>
            <p:ph idx="1" type="body"/>
          </p:nvPr>
        </p:nvSpPr>
        <p:spPr>
          <a:xfrm>
            <a:off x="364468" y="1693927"/>
            <a:ext cx="4677000" cy="5021400"/>
          </a:xfrm>
          <a:prstGeom prst="rect">
            <a:avLst/>
          </a:prstGeom>
        </p:spPr>
        <p:txBody>
          <a:bodyPr anchorCtr="0" anchor="t" bIns="116050" lIns="116050" spcFirstLastPara="1" rIns="116050" wrap="square" tIns="116050">
            <a:normAutofit/>
          </a:bodyPr>
          <a:lstStyle>
            <a:lvl1pPr indent="-342900" lvl="0" marL="457200">
              <a:spcBef>
                <a:spcPts val="0"/>
              </a:spcBef>
              <a:spcAft>
                <a:spcPts val="0"/>
              </a:spcAft>
              <a:buSzPts val="1800"/>
              <a:buChar char="●"/>
              <a:defRPr sz="18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3" name="Google Shape;23;p5"/>
          <p:cNvSpPr txBox="1"/>
          <p:nvPr>
            <p:ph idx="2" type="body"/>
          </p:nvPr>
        </p:nvSpPr>
        <p:spPr>
          <a:xfrm>
            <a:off x="5650483" y="1693927"/>
            <a:ext cx="4677000" cy="5021400"/>
          </a:xfrm>
          <a:prstGeom prst="rect">
            <a:avLst/>
          </a:prstGeom>
        </p:spPr>
        <p:txBody>
          <a:bodyPr anchorCtr="0" anchor="t" bIns="116050" lIns="116050" spcFirstLastPara="1" rIns="116050" wrap="square" tIns="116050">
            <a:normAutofit/>
          </a:bodyPr>
          <a:lstStyle>
            <a:lvl1pPr indent="-342900" lvl="0" marL="457200">
              <a:spcBef>
                <a:spcPts val="0"/>
              </a:spcBef>
              <a:spcAft>
                <a:spcPts val="0"/>
              </a:spcAft>
              <a:buSzPts val="1800"/>
              <a:buChar char="●"/>
              <a:defRPr sz="18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4" name="Google Shape;24;p5"/>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64468" y="654105"/>
            <a:ext cx="9963000" cy="841800"/>
          </a:xfrm>
          <a:prstGeom prst="rect">
            <a:avLst/>
          </a:prstGeom>
        </p:spPr>
        <p:txBody>
          <a:bodyPr anchorCtr="0" anchor="t" bIns="116050" lIns="116050" spcFirstLastPara="1" rIns="116050" wrap="square" tIns="116050">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7" name="Google Shape;27;p6"/>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64468" y="816630"/>
            <a:ext cx="3283500" cy="1110600"/>
          </a:xfrm>
          <a:prstGeom prst="rect">
            <a:avLst/>
          </a:prstGeom>
        </p:spPr>
        <p:txBody>
          <a:bodyPr anchorCtr="0" anchor="b" bIns="116050" lIns="116050" spcFirstLastPara="1" rIns="116050" wrap="square" tIns="11605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364468" y="2042457"/>
            <a:ext cx="3283500" cy="4673100"/>
          </a:xfrm>
          <a:prstGeom prst="rect">
            <a:avLst/>
          </a:prstGeom>
        </p:spPr>
        <p:txBody>
          <a:bodyPr anchorCtr="0" anchor="t" bIns="116050" lIns="116050" spcFirstLastPara="1" rIns="116050" wrap="square" tIns="116050">
            <a:normAutofit/>
          </a:bodyPr>
          <a:lstStyle>
            <a:lvl1pPr indent="-323850" lvl="0" marL="457200">
              <a:spcBef>
                <a:spcPts val="0"/>
              </a:spcBef>
              <a:spcAft>
                <a:spcPts val="0"/>
              </a:spcAft>
              <a:buSzPts val="1500"/>
              <a:buChar char="●"/>
              <a:defRPr sz="15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31" name="Google Shape;31;p7"/>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73245" y="661638"/>
            <a:ext cx="7445700" cy="6012600"/>
          </a:xfrm>
          <a:prstGeom prst="rect">
            <a:avLst/>
          </a:prstGeom>
        </p:spPr>
        <p:txBody>
          <a:bodyPr anchorCtr="0" anchor="ctr" bIns="116050" lIns="116050" spcFirstLastPara="1" rIns="116050" wrap="square" tIns="116050">
            <a:normAutofit/>
          </a:bodyPr>
          <a:lstStyle>
            <a:lvl1pPr lvl="0">
              <a:spcBef>
                <a:spcPts val="0"/>
              </a:spcBef>
              <a:spcAft>
                <a:spcPts val="0"/>
              </a:spcAft>
              <a:buSzPts val="6100"/>
              <a:buNone/>
              <a:defRPr sz="6100"/>
            </a:lvl1pPr>
            <a:lvl2pPr lvl="1">
              <a:spcBef>
                <a:spcPts val="0"/>
              </a:spcBef>
              <a:spcAft>
                <a:spcPts val="0"/>
              </a:spcAft>
              <a:buSzPts val="6100"/>
              <a:buNone/>
              <a:defRPr sz="6100"/>
            </a:lvl2pPr>
            <a:lvl3pPr lvl="2">
              <a:spcBef>
                <a:spcPts val="0"/>
              </a:spcBef>
              <a:spcAft>
                <a:spcPts val="0"/>
              </a:spcAft>
              <a:buSzPts val="6100"/>
              <a:buNone/>
              <a:defRPr sz="6100"/>
            </a:lvl3pPr>
            <a:lvl4pPr lvl="3">
              <a:spcBef>
                <a:spcPts val="0"/>
              </a:spcBef>
              <a:spcAft>
                <a:spcPts val="0"/>
              </a:spcAft>
              <a:buSzPts val="6100"/>
              <a:buNone/>
              <a:defRPr sz="6100"/>
            </a:lvl4pPr>
            <a:lvl5pPr lvl="4">
              <a:spcBef>
                <a:spcPts val="0"/>
              </a:spcBef>
              <a:spcAft>
                <a:spcPts val="0"/>
              </a:spcAft>
              <a:buSzPts val="6100"/>
              <a:buNone/>
              <a:defRPr sz="6100"/>
            </a:lvl5pPr>
            <a:lvl6pPr lvl="5">
              <a:spcBef>
                <a:spcPts val="0"/>
              </a:spcBef>
              <a:spcAft>
                <a:spcPts val="0"/>
              </a:spcAft>
              <a:buSzPts val="6100"/>
              <a:buNone/>
              <a:defRPr sz="6100"/>
            </a:lvl6pPr>
            <a:lvl7pPr lvl="6">
              <a:spcBef>
                <a:spcPts val="0"/>
              </a:spcBef>
              <a:spcAft>
                <a:spcPts val="0"/>
              </a:spcAft>
              <a:buSzPts val="6100"/>
              <a:buNone/>
              <a:defRPr sz="6100"/>
            </a:lvl7pPr>
            <a:lvl8pPr lvl="7">
              <a:spcBef>
                <a:spcPts val="0"/>
              </a:spcBef>
              <a:spcAft>
                <a:spcPts val="0"/>
              </a:spcAft>
              <a:buSzPts val="6100"/>
              <a:buNone/>
              <a:defRPr sz="6100"/>
            </a:lvl8pPr>
            <a:lvl9pPr lvl="8">
              <a:spcBef>
                <a:spcPts val="0"/>
              </a:spcBef>
              <a:spcAft>
                <a:spcPts val="0"/>
              </a:spcAft>
              <a:buSzPts val="6100"/>
              <a:buNone/>
              <a:defRPr sz="6100"/>
            </a:lvl9pPr>
          </a:lstStyle>
          <a:p/>
        </p:txBody>
      </p:sp>
      <p:sp>
        <p:nvSpPr>
          <p:cNvPr id="34" name="Google Shape;34;p8"/>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346000" y="-184"/>
            <a:ext cx="5346000" cy="7560000"/>
          </a:xfrm>
          <a:prstGeom prst="rect">
            <a:avLst/>
          </a:prstGeom>
          <a:solidFill>
            <a:schemeClr val="lt2"/>
          </a:solidFill>
          <a:ln>
            <a:noFill/>
          </a:ln>
        </p:spPr>
        <p:txBody>
          <a:bodyPr anchorCtr="0" anchor="ctr" bIns="116050" lIns="116050" spcFirstLastPara="1" rIns="116050" wrap="square" tIns="11605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310447" y="1812541"/>
            <a:ext cx="4730100" cy="2178600"/>
          </a:xfrm>
          <a:prstGeom prst="rect">
            <a:avLst/>
          </a:prstGeom>
        </p:spPr>
        <p:txBody>
          <a:bodyPr anchorCtr="0" anchor="b" bIns="116050" lIns="116050" spcFirstLastPara="1" rIns="116050" wrap="square" tIns="116050">
            <a:normAutofit/>
          </a:bodyPr>
          <a:lstStyle>
            <a:lvl1pPr lvl="0" algn="ctr">
              <a:spcBef>
                <a:spcPts val="0"/>
              </a:spcBef>
              <a:spcAft>
                <a:spcPts val="0"/>
              </a:spcAft>
              <a:buSzPts val="5300"/>
              <a:buNone/>
              <a:defRPr sz="5300"/>
            </a:lvl1pPr>
            <a:lvl2pPr lvl="1" algn="ctr">
              <a:spcBef>
                <a:spcPts val="0"/>
              </a:spcBef>
              <a:spcAft>
                <a:spcPts val="0"/>
              </a:spcAft>
              <a:buSzPts val="5300"/>
              <a:buNone/>
              <a:defRPr sz="5300"/>
            </a:lvl2pPr>
            <a:lvl3pPr lvl="2" algn="ctr">
              <a:spcBef>
                <a:spcPts val="0"/>
              </a:spcBef>
              <a:spcAft>
                <a:spcPts val="0"/>
              </a:spcAft>
              <a:buSzPts val="5300"/>
              <a:buNone/>
              <a:defRPr sz="5300"/>
            </a:lvl3pPr>
            <a:lvl4pPr lvl="3" algn="ctr">
              <a:spcBef>
                <a:spcPts val="0"/>
              </a:spcBef>
              <a:spcAft>
                <a:spcPts val="0"/>
              </a:spcAft>
              <a:buSzPts val="5300"/>
              <a:buNone/>
              <a:defRPr sz="5300"/>
            </a:lvl4pPr>
            <a:lvl5pPr lvl="4" algn="ctr">
              <a:spcBef>
                <a:spcPts val="0"/>
              </a:spcBef>
              <a:spcAft>
                <a:spcPts val="0"/>
              </a:spcAft>
              <a:buSzPts val="5300"/>
              <a:buNone/>
              <a:defRPr sz="5300"/>
            </a:lvl5pPr>
            <a:lvl6pPr lvl="5" algn="ctr">
              <a:spcBef>
                <a:spcPts val="0"/>
              </a:spcBef>
              <a:spcAft>
                <a:spcPts val="0"/>
              </a:spcAft>
              <a:buSzPts val="5300"/>
              <a:buNone/>
              <a:defRPr sz="5300"/>
            </a:lvl6pPr>
            <a:lvl7pPr lvl="6" algn="ctr">
              <a:spcBef>
                <a:spcPts val="0"/>
              </a:spcBef>
              <a:spcAft>
                <a:spcPts val="0"/>
              </a:spcAft>
              <a:buSzPts val="5300"/>
              <a:buNone/>
              <a:defRPr sz="5300"/>
            </a:lvl7pPr>
            <a:lvl8pPr lvl="7" algn="ctr">
              <a:spcBef>
                <a:spcPts val="0"/>
              </a:spcBef>
              <a:spcAft>
                <a:spcPts val="0"/>
              </a:spcAft>
              <a:buSzPts val="5300"/>
              <a:buNone/>
              <a:defRPr sz="5300"/>
            </a:lvl8pPr>
            <a:lvl9pPr lvl="8" algn="ctr">
              <a:spcBef>
                <a:spcPts val="0"/>
              </a:spcBef>
              <a:spcAft>
                <a:spcPts val="0"/>
              </a:spcAft>
              <a:buSzPts val="5300"/>
              <a:buNone/>
              <a:defRPr sz="5300"/>
            </a:lvl9pPr>
          </a:lstStyle>
          <a:p/>
        </p:txBody>
      </p:sp>
      <p:sp>
        <p:nvSpPr>
          <p:cNvPr id="38" name="Google Shape;38;p9"/>
          <p:cNvSpPr txBox="1"/>
          <p:nvPr>
            <p:ph idx="1" type="subTitle"/>
          </p:nvPr>
        </p:nvSpPr>
        <p:spPr>
          <a:xfrm>
            <a:off x="310447" y="4120005"/>
            <a:ext cx="4730100" cy="1815300"/>
          </a:xfrm>
          <a:prstGeom prst="rect">
            <a:avLst/>
          </a:prstGeom>
        </p:spPr>
        <p:txBody>
          <a:bodyPr anchorCtr="0" anchor="t" bIns="116050" lIns="116050" spcFirstLastPara="1" rIns="116050" wrap="square" tIns="116050">
            <a:normAutofit/>
          </a:bodyPr>
          <a:lstStyle>
            <a:lvl1pPr lvl="0" algn="ctr">
              <a:lnSpc>
                <a:spcPct val="100000"/>
              </a:lnSpc>
              <a:spcBef>
                <a:spcPts val="0"/>
              </a:spcBef>
              <a:spcAft>
                <a:spcPts val="0"/>
              </a:spcAft>
              <a:buSzPts val="2700"/>
              <a:buNone/>
              <a:defRPr sz="2700"/>
            </a:lvl1pPr>
            <a:lvl2pPr lvl="1" algn="ctr">
              <a:lnSpc>
                <a:spcPct val="100000"/>
              </a:lnSpc>
              <a:spcBef>
                <a:spcPts val="0"/>
              </a:spcBef>
              <a:spcAft>
                <a:spcPts val="0"/>
              </a:spcAft>
              <a:buSzPts val="2700"/>
              <a:buNone/>
              <a:defRPr sz="2700"/>
            </a:lvl2pPr>
            <a:lvl3pPr lvl="2" algn="ctr">
              <a:lnSpc>
                <a:spcPct val="100000"/>
              </a:lnSpc>
              <a:spcBef>
                <a:spcPts val="0"/>
              </a:spcBef>
              <a:spcAft>
                <a:spcPts val="0"/>
              </a:spcAft>
              <a:buSzPts val="2700"/>
              <a:buNone/>
              <a:defRPr sz="2700"/>
            </a:lvl3pPr>
            <a:lvl4pPr lvl="3" algn="ctr">
              <a:lnSpc>
                <a:spcPct val="100000"/>
              </a:lnSpc>
              <a:spcBef>
                <a:spcPts val="0"/>
              </a:spcBef>
              <a:spcAft>
                <a:spcPts val="0"/>
              </a:spcAft>
              <a:buSzPts val="2700"/>
              <a:buNone/>
              <a:defRPr sz="2700"/>
            </a:lvl4pPr>
            <a:lvl5pPr lvl="4" algn="ctr">
              <a:lnSpc>
                <a:spcPct val="100000"/>
              </a:lnSpc>
              <a:spcBef>
                <a:spcPts val="0"/>
              </a:spcBef>
              <a:spcAft>
                <a:spcPts val="0"/>
              </a:spcAft>
              <a:buSzPts val="2700"/>
              <a:buNone/>
              <a:defRPr sz="2700"/>
            </a:lvl5pPr>
            <a:lvl6pPr lvl="5" algn="ctr">
              <a:lnSpc>
                <a:spcPct val="100000"/>
              </a:lnSpc>
              <a:spcBef>
                <a:spcPts val="0"/>
              </a:spcBef>
              <a:spcAft>
                <a:spcPts val="0"/>
              </a:spcAft>
              <a:buSzPts val="2700"/>
              <a:buNone/>
              <a:defRPr sz="2700"/>
            </a:lvl6pPr>
            <a:lvl7pPr lvl="6" algn="ctr">
              <a:lnSpc>
                <a:spcPct val="100000"/>
              </a:lnSpc>
              <a:spcBef>
                <a:spcPts val="0"/>
              </a:spcBef>
              <a:spcAft>
                <a:spcPts val="0"/>
              </a:spcAft>
              <a:buSzPts val="2700"/>
              <a:buNone/>
              <a:defRPr sz="2700"/>
            </a:lvl7pPr>
            <a:lvl8pPr lvl="7" algn="ctr">
              <a:lnSpc>
                <a:spcPct val="100000"/>
              </a:lnSpc>
              <a:spcBef>
                <a:spcPts val="0"/>
              </a:spcBef>
              <a:spcAft>
                <a:spcPts val="0"/>
              </a:spcAft>
              <a:buSzPts val="2700"/>
              <a:buNone/>
              <a:defRPr sz="2700"/>
            </a:lvl8pPr>
            <a:lvl9pPr lvl="8" algn="ctr">
              <a:lnSpc>
                <a:spcPct val="100000"/>
              </a:lnSpc>
              <a:spcBef>
                <a:spcPts val="0"/>
              </a:spcBef>
              <a:spcAft>
                <a:spcPts val="0"/>
              </a:spcAft>
              <a:buSzPts val="2700"/>
              <a:buNone/>
              <a:defRPr sz="2700"/>
            </a:lvl9pPr>
          </a:lstStyle>
          <a:p/>
        </p:txBody>
      </p:sp>
      <p:sp>
        <p:nvSpPr>
          <p:cNvPr id="39" name="Google Shape;39;p9"/>
          <p:cNvSpPr txBox="1"/>
          <p:nvPr>
            <p:ph idx="2" type="body"/>
          </p:nvPr>
        </p:nvSpPr>
        <p:spPr>
          <a:xfrm>
            <a:off x="5775715" y="1064257"/>
            <a:ext cx="4486500" cy="5431200"/>
          </a:xfrm>
          <a:prstGeom prst="rect">
            <a:avLst/>
          </a:prstGeom>
        </p:spPr>
        <p:txBody>
          <a:bodyPr anchorCtr="0" anchor="ctr" bIns="116050" lIns="116050" spcFirstLastPara="1" rIns="116050" wrap="square" tIns="116050">
            <a:normAutofit/>
          </a:bodyPr>
          <a:lstStyle>
            <a:lvl1pPr indent="-374650" lvl="0" marL="457200">
              <a:spcBef>
                <a:spcPts val="0"/>
              </a:spcBef>
              <a:spcAft>
                <a:spcPts val="0"/>
              </a:spcAft>
              <a:buSzPts val="2300"/>
              <a:buChar char="●"/>
              <a:defRPr/>
            </a:lvl1pPr>
            <a:lvl2pPr indent="-342900" lvl="1" marL="914400">
              <a:spcBef>
                <a:spcPts val="0"/>
              </a:spcBef>
              <a:spcAft>
                <a:spcPts val="0"/>
              </a:spcAft>
              <a:buSzPts val="1800"/>
              <a:buChar char="○"/>
              <a:defRPr/>
            </a:lvl2pPr>
            <a:lvl3pPr indent="-342900" lvl="2" marL="1371600">
              <a:spcBef>
                <a:spcPts val="0"/>
              </a:spcBef>
              <a:spcAft>
                <a:spcPts val="0"/>
              </a:spcAft>
              <a:buSzPts val="1800"/>
              <a:buChar char="■"/>
              <a:defRPr/>
            </a:lvl3pPr>
            <a:lvl4pPr indent="-342900" lvl="3" marL="1828800">
              <a:spcBef>
                <a:spcPts val="0"/>
              </a:spcBef>
              <a:spcAft>
                <a:spcPts val="0"/>
              </a:spcAft>
              <a:buSzPts val="1800"/>
              <a:buChar char="●"/>
              <a:defRPr/>
            </a:lvl4pPr>
            <a:lvl5pPr indent="-342900" lvl="4" marL="2286000">
              <a:spcBef>
                <a:spcPts val="0"/>
              </a:spcBef>
              <a:spcAft>
                <a:spcPts val="0"/>
              </a:spcAft>
              <a:buSzPts val="1800"/>
              <a:buChar char="○"/>
              <a:defRPr/>
            </a:lvl5pPr>
            <a:lvl6pPr indent="-342900" lvl="5" marL="2743200">
              <a:spcBef>
                <a:spcPts val="0"/>
              </a:spcBef>
              <a:spcAft>
                <a:spcPts val="0"/>
              </a:spcAft>
              <a:buSzPts val="1800"/>
              <a:buChar char="■"/>
              <a:defRPr/>
            </a:lvl6pPr>
            <a:lvl7pPr indent="-342900" lvl="6" marL="3200400">
              <a:spcBef>
                <a:spcPts val="0"/>
              </a:spcBef>
              <a:spcAft>
                <a:spcPts val="0"/>
              </a:spcAft>
              <a:buSzPts val="1800"/>
              <a:buChar char="●"/>
              <a:defRPr/>
            </a:lvl7pPr>
            <a:lvl8pPr indent="-342900" lvl="7" marL="3657600">
              <a:spcBef>
                <a:spcPts val="0"/>
              </a:spcBef>
              <a:spcAft>
                <a:spcPts val="0"/>
              </a:spcAft>
              <a:buSzPts val="1800"/>
              <a:buChar char="○"/>
              <a:defRPr/>
            </a:lvl8pPr>
            <a:lvl9pPr indent="-342900" lvl="8" marL="4114800">
              <a:spcBef>
                <a:spcPts val="0"/>
              </a:spcBef>
              <a:spcAft>
                <a:spcPts val="0"/>
              </a:spcAft>
              <a:buSzPts val="1800"/>
              <a:buChar char="■"/>
              <a:defRPr/>
            </a:lvl9pPr>
          </a:lstStyle>
          <a:p/>
        </p:txBody>
      </p:sp>
      <p:sp>
        <p:nvSpPr>
          <p:cNvPr id="40" name="Google Shape;40;p9"/>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64468" y="6218168"/>
            <a:ext cx="7014300" cy="889500"/>
          </a:xfrm>
          <a:prstGeom prst="rect">
            <a:avLst/>
          </a:prstGeom>
        </p:spPr>
        <p:txBody>
          <a:bodyPr anchorCtr="0" anchor="ctr" bIns="116050" lIns="116050" spcFirstLastPara="1" rIns="116050" wrap="square" tIns="116050">
            <a:normAutofit/>
          </a:bodyPr>
          <a:lstStyle>
            <a:lvl1pPr indent="-228600" lvl="0" marL="457200">
              <a:lnSpc>
                <a:spcPct val="100000"/>
              </a:lnSpc>
              <a:spcBef>
                <a:spcPts val="0"/>
              </a:spcBef>
              <a:spcAft>
                <a:spcPts val="0"/>
              </a:spcAft>
              <a:buSzPts val="2300"/>
              <a:buNone/>
              <a:defRPr/>
            </a:lvl1pPr>
          </a:lstStyle>
          <a:p/>
        </p:txBody>
      </p:sp>
      <p:sp>
        <p:nvSpPr>
          <p:cNvPr id="43" name="Google Shape;43;p10"/>
          <p:cNvSpPr txBox="1"/>
          <p:nvPr>
            <p:ph idx="12" type="sldNum"/>
          </p:nvPr>
        </p:nvSpPr>
        <p:spPr>
          <a:xfrm>
            <a:off x="9906772" y="6854072"/>
            <a:ext cx="641700" cy="578400"/>
          </a:xfrm>
          <a:prstGeom prst="rect">
            <a:avLst/>
          </a:prstGeom>
        </p:spPr>
        <p:txBody>
          <a:bodyPr anchorCtr="0" anchor="ctr" bIns="116050" lIns="116050" spcFirstLastPara="1" rIns="116050" wrap="square" tIns="11605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64468" y="654105"/>
            <a:ext cx="9963000" cy="841800"/>
          </a:xfrm>
          <a:prstGeom prst="rect">
            <a:avLst/>
          </a:prstGeom>
          <a:noFill/>
          <a:ln>
            <a:noFill/>
          </a:ln>
        </p:spPr>
        <p:txBody>
          <a:bodyPr anchorCtr="0" anchor="t" bIns="116050" lIns="116050" spcFirstLastPara="1" rIns="116050" wrap="square" tIns="116050">
            <a:normAutofit/>
          </a:bodyPr>
          <a:lstStyle>
            <a:lvl1pPr lvl="0">
              <a:spcBef>
                <a:spcPts val="0"/>
              </a:spcBef>
              <a:spcAft>
                <a:spcPts val="0"/>
              </a:spcAft>
              <a:buClr>
                <a:schemeClr val="dk1"/>
              </a:buClr>
              <a:buSzPts val="3600"/>
              <a:buNone/>
              <a:defRPr sz="3600">
                <a:solidFill>
                  <a:schemeClr val="dk1"/>
                </a:solidFill>
              </a:defRPr>
            </a:lvl1pPr>
            <a:lvl2pPr lvl="1">
              <a:spcBef>
                <a:spcPts val="0"/>
              </a:spcBef>
              <a:spcAft>
                <a:spcPts val="0"/>
              </a:spcAft>
              <a:buClr>
                <a:schemeClr val="dk1"/>
              </a:buClr>
              <a:buSzPts val="3600"/>
              <a:buNone/>
              <a:defRPr sz="3600">
                <a:solidFill>
                  <a:schemeClr val="dk1"/>
                </a:solidFill>
              </a:defRPr>
            </a:lvl2pPr>
            <a:lvl3pPr lvl="2">
              <a:spcBef>
                <a:spcPts val="0"/>
              </a:spcBef>
              <a:spcAft>
                <a:spcPts val="0"/>
              </a:spcAft>
              <a:buClr>
                <a:schemeClr val="dk1"/>
              </a:buClr>
              <a:buSzPts val="3600"/>
              <a:buNone/>
              <a:defRPr sz="3600">
                <a:solidFill>
                  <a:schemeClr val="dk1"/>
                </a:solidFill>
              </a:defRPr>
            </a:lvl3pPr>
            <a:lvl4pPr lvl="3">
              <a:spcBef>
                <a:spcPts val="0"/>
              </a:spcBef>
              <a:spcAft>
                <a:spcPts val="0"/>
              </a:spcAft>
              <a:buClr>
                <a:schemeClr val="dk1"/>
              </a:buClr>
              <a:buSzPts val="3600"/>
              <a:buNone/>
              <a:defRPr sz="3600">
                <a:solidFill>
                  <a:schemeClr val="dk1"/>
                </a:solidFill>
              </a:defRPr>
            </a:lvl4pPr>
            <a:lvl5pPr lvl="4">
              <a:spcBef>
                <a:spcPts val="0"/>
              </a:spcBef>
              <a:spcAft>
                <a:spcPts val="0"/>
              </a:spcAft>
              <a:buClr>
                <a:schemeClr val="dk1"/>
              </a:buClr>
              <a:buSzPts val="3600"/>
              <a:buNone/>
              <a:defRPr sz="3600">
                <a:solidFill>
                  <a:schemeClr val="dk1"/>
                </a:solidFill>
              </a:defRPr>
            </a:lvl5pPr>
            <a:lvl6pPr lvl="5">
              <a:spcBef>
                <a:spcPts val="0"/>
              </a:spcBef>
              <a:spcAft>
                <a:spcPts val="0"/>
              </a:spcAft>
              <a:buClr>
                <a:schemeClr val="dk1"/>
              </a:buClr>
              <a:buSzPts val="3600"/>
              <a:buNone/>
              <a:defRPr sz="3600">
                <a:solidFill>
                  <a:schemeClr val="dk1"/>
                </a:solidFill>
              </a:defRPr>
            </a:lvl6pPr>
            <a:lvl7pPr lvl="6">
              <a:spcBef>
                <a:spcPts val="0"/>
              </a:spcBef>
              <a:spcAft>
                <a:spcPts val="0"/>
              </a:spcAft>
              <a:buClr>
                <a:schemeClr val="dk1"/>
              </a:buClr>
              <a:buSzPts val="3600"/>
              <a:buNone/>
              <a:defRPr sz="3600">
                <a:solidFill>
                  <a:schemeClr val="dk1"/>
                </a:solidFill>
              </a:defRPr>
            </a:lvl7pPr>
            <a:lvl8pPr lvl="7">
              <a:spcBef>
                <a:spcPts val="0"/>
              </a:spcBef>
              <a:spcAft>
                <a:spcPts val="0"/>
              </a:spcAft>
              <a:buClr>
                <a:schemeClr val="dk1"/>
              </a:buClr>
              <a:buSzPts val="3600"/>
              <a:buNone/>
              <a:defRPr sz="3600">
                <a:solidFill>
                  <a:schemeClr val="dk1"/>
                </a:solidFill>
              </a:defRPr>
            </a:lvl8pPr>
            <a:lvl9pPr lvl="8">
              <a:spcBef>
                <a:spcPts val="0"/>
              </a:spcBef>
              <a:spcAft>
                <a:spcPts val="0"/>
              </a:spcAft>
              <a:buClr>
                <a:schemeClr val="dk1"/>
              </a:buClr>
              <a:buSzPts val="3600"/>
              <a:buNone/>
              <a:defRPr sz="3600">
                <a:solidFill>
                  <a:schemeClr val="dk1"/>
                </a:solidFill>
              </a:defRPr>
            </a:lvl9pPr>
          </a:lstStyle>
          <a:p/>
        </p:txBody>
      </p:sp>
      <p:sp>
        <p:nvSpPr>
          <p:cNvPr id="7" name="Google Shape;7;p1"/>
          <p:cNvSpPr txBox="1"/>
          <p:nvPr>
            <p:ph idx="1" type="body"/>
          </p:nvPr>
        </p:nvSpPr>
        <p:spPr>
          <a:xfrm>
            <a:off x="364468" y="1693927"/>
            <a:ext cx="9963000" cy="5021400"/>
          </a:xfrm>
          <a:prstGeom prst="rect">
            <a:avLst/>
          </a:prstGeom>
          <a:noFill/>
          <a:ln>
            <a:noFill/>
          </a:ln>
        </p:spPr>
        <p:txBody>
          <a:bodyPr anchorCtr="0" anchor="t" bIns="116050" lIns="116050" spcFirstLastPara="1" rIns="116050" wrap="square" tIns="116050">
            <a:normAutofit/>
          </a:bodyPr>
          <a:lstStyle>
            <a:lvl1pPr indent="-374650" lvl="0" marL="457200">
              <a:lnSpc>
                <a:spcPct val="115000"/>
              </a:lnSpc>
              <a:spcBef>
                <a:spcPts val="0"/>
              </a:spcBef>
              <a:spcAft>
                <a:spcPts val="0"/>
              </a:spcAft>
              <a:buClr>
                <a:schemeClr val="dk2"/>
              </a:buClr>
              <a:buSzPts val="2300"/>
              <a:buChar char="●"/>
              <a:defRPr sz="2300">
                <a:solidFill>
                  <a:schemeClr val="dk2"/>
                </a:solidFill>
              </a:defRPr>
            </a:lvl1pPr>
            <a:lvl2pPr indent="-342900" lvl="1" marL="914400">
              <a:lnSpc>
                <a:spcPct val="115000"/>
              </a:lnSpc>
              <a:spcBef>
                <a:spcPts val="0"/>
              </a:spcBef>
              <a:spcAft>
                <a:spcPts val="0"/>
              </a:spcAft>
              <a:buClr>
                <a:schemeClr val="dk2"/>
              </a:buClr>
              <a:buSzPts val="1800"/>
              <a:buChar char="○"/>
              <a:defRPr sz="1800">
                <a:solidFill>
                  <a:schemeClr val="dk2"/>
                </a:solidFill>
              </a:defRPr>
            </a:lvl2pPr>
            <a:lvl3pPr indent="-342900" lvl="2" marL="1371600">
              <a:lnSpc>
                <a:spcPct val="115000"/>
              </a:lnSpc>
              <a:spcBef>
                <a:spcPts val="0"/>
              </a:spcBef>
              <a:spcAft>
                <a:spcPts val="0"/>
              </a:spcAft>
              <a:buClr>
                <a:schemeClr val="dk2"/>
              </a:buClr>
              <a:buSzPts val="1800"/>
              <a:buChar char="■"/>
              <a:defRPr sz="1800">
                <a:solidFill>
                  <a:schemeClr val="dk2"/>
                </a:solidFill>
              </a:defRPr>
            </a:lvl3pPr>
            <a:lvl4pPr indent="-342900" lvl="3" marL="1828800">
              <a:lnSpc>
                <a:spcPct val="115000"/>
              </a:lnSpc>
              <a:spcBef>
                <a:spcPts val="0"/>
              </a:spcBef>
              <a:spcAft>
                <a:spcPts val="0"/>
              </a:spcAft>
              <a:buClr>
                <a:schemeClr val="dk2"/>
              </a:buClr>
              <a:buSzPts val="1800"/>
              <a:buChar char="●"/>
              <a:defRPr sz="1800">
                <a:solidFill>
                  <a:schemeClr val="dk2"/>
                </a:solidFill>
              </a:defRPr>
            </a:lvl4pPr>
            <a:lvl5pPr indent="-342900" lvl="4" marL="2286000">
              <a:lnSpc>
                <a:spcPct val="115000"/>
              </a:lnSpc>
              <a:spcBef>
                <a:spcPts val="0"/>
              </a:spcBef>
              <a:spcAft>
                <a:spcPts val="0"/>
              </a:spcAft>
              <a:buClr>
                <a:schemeClr val="dk2"/>
              </a:buClr>
              <a:buSzPts val="1800"/>
              <a:buChar char="○"/>
              <a:defRPr sz="1800">
                <a:solidFill>
                  <a:schemeClr val="dk2"/>
                </a:solidFill>
              </a:defRPr>
            </a:lvl5pPr>
            <a:lvl6pPr indent="-342900" lvl="5" marL="2743200">
              <a:lnSpc>
                <a:spcPct val="115000"/>
              </a:lnSpc>
              <a:spcBef>
                <a:spcPts val="0"/>
              </a:spcBef>
              <a:spcAft>
                <a:spcPts val="0"/>
              </a:spcAft>
              <a:buClr>
                <a:schemeClr val="dk2"/>
              </a:buClr>
              <a:buSzPts val="1800"/>
              <a:buChar char="■"/>
              <a:defRPr sz="1800">
                <a:solidFill>
                  <a:schemeClr val="dk2"/>
                </a:solidFill>
              </a:defRPr>
            </a:lvl6pPr>
            <a:lvl7pPr indent="-342900" lvl="6" marL="3200400">
              <a:lnSpc>
                <a:spcPct val="115000"/>
              </a:lnSpc>
              <a:spcBef>
                <a:spcPts val="0"/>
              </a:spcBef>
              <a:spcAft>
                <a:spcPts val="0"/>
              </a:spcAft>
              <a:buClr>
                <a:schemeClr val="dk2"/>
              </a:buClr>
              <a:buSzPts val="1800"/>
              <a:buChar char="●"/>
              <a:defRPr sz="1800">
                <a:solidFill>
                  <a:schemeClr val="dk2"/>
                </a:solidFill>
              </a:defRPr>
            </a:lvl7pPr>
            <a:lvl8pPr indent="-342900" lvl="7" marL="3657600">
              <a:lnSpc>
                <a:spcPct val="115000"/>
              </a:lnSpc>
              <a:spcBef>
                <a:spcPts val="0"/>
              </a:spcBef>
              <a:spcAft>
                <a:spcPts val="0"/>
              </a:spcAft>
              <a:buClr>
                <a:schemeClr val="dk2"/>
              </a:buClr>
              <a:buSzPts val="1800"/>
              <a:buChar char="○"/>
              <a:defRPr sz="1800">
                <a:solidFill>
                  <a:schemeClr val="dk2"/>
                </a:solidFill>
              </a:defRPr>
            </a:lvl8pPr>
            <a:lvl9pPr indent="-342900" lvl="8" marL="4114800">
              <a:lnSpc>
                <a:spcPct val="115000"/>
              </a:lnSpc>
              <a:spcBef>
                <a:spcPts val="0"/>
              </a:spcBef>
              <a:spcAft>
                <a:spcPts val="0"/>
              </a:spcAft>
              <a:buClr>
                <a:schemeClr val="dk2"/>
              </a:buClr>
              <a:buSzPts val="1800"/>
              <a:buChar char="■"/>
              <a:defRPr sz="1800">
                <a:solidFill>
                  <a:schemeClr val="dk2"/>
                </a:solidFill>
              </a:defRPr>
            </a:lvl9pPr>
          </a:lstStyle>
          <a:p/>
        </p:txBody>
      </p:sp>
      <p:sp>
        <p:nvSpPr>
          <p:cNvPr id="8" name="Google Shape;8;p1"/>
          <p:cNvSpPr txBox="1"/>
          <p:nvPr>
            <p:ph idx="12" type="sldNum"/>
          </p:nvPr>
        </p:nvSpPr>
        <p:spPr>
          <a:xfrm>
            <a:off x="9906772" y="6854072"/>
            <a:ext cx="641700" cy="578400"/>
          </a:xfrm>
          <a:prstGeom prst="rect">
            <a:avLst/>
          </a:prstGeom>
          <a:noFill/>
          <a:ln>
            <a:noFill/>
          </a:ln>
        </p:spPr>
        <p:txBody>
          <a:bodyPr anchorCtr="0" anchor="ctr" bIns="116050" lIns="116050" spcFirstLastPara="1" rIns="116050" wrap="square" tIns="116050">
            <a:norm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 Id="rId4" Type="http://schemas.openxmlformats.org/officeDocument/2006/relationships/hyperlink" Target="https://www.bbc.co.uk/bitesize/topics/z6882hv/articles/zd4dkty" TargetMode="External"/><Relationship Id="rId5" Type="http://schemas.openxmlformats.org/officeDocument/2006/relationships/hyperlink" Target="https://www.bbc.co.uk/bitesize/topics/z6882hv/articles/z343f82" TargetMode="External"/><Relationship Id="rId6" Type="http://schemas.openxmlformats.org/officeDocument/2006/relationships/hyperlink" Target="https://www.bbc.co.uk/bitesize/topics/z6882hv/articles/z9j4g7h"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 Id="rId4" Type="http://schemas.openxmlformats.org/officeDocument/2006/relationships/hyperlink" Target="https://www.bbc.co.uk/bitesize/topics/zx882hv/articles/zfhfn9q" TargetMode="External"/><Relationship Id="rId9" Type="http://schemas.openxmlformats.org/officeDocument/2006/relationships/hyperlink" Target="https://www.bbc.co.uk/bitesize/topics/zx882hv/articles/zwxwkty" TargetMode="External"/><Relationship Id="rId5" Type="http://schemas.openxmlformats.org/officeDocument/2006/relationships/hyperlink" Target="https://www.bbc.co.uk/bitesize/topics/zx882hv" TargetMode="External"/><Relationship Id="rId6" Type="http://schemas.openxmlformats.org/officeDocument/2006/relationships/hyperlink" Target="https://www.bbc.co.uk/bitesize/topics/zx882hv" TargetMode="External"/><Relationship Id="rId7" Type="http://schemas.openxmlformats.org/officeDocument/2006/relationships/hyperlink" Target="https://www.bbc.co.uk/bitesize/topics/zx882hv" TargetMode="External"/><Relationship Id="rId8" Type="http://schemas.openxmlformats.org/officeDocument/2006/relationships/hyperlink" Target="https://www.bbc.co.uk/bitesize/topics/zx882hv"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png"/><Relationship Id="rId4" Type="http://schemas.openxmlformats.org/officeDocument/2006/relationships/hyperlink" Target="https://www.bbc.co.uk/bitesize/topics/zrssgk7/articles/zvpysk7"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2.png"/><Relationship Id="rId4" Type="http://schemas.openxmlformats.org/officeDocument/2006/relationships/hyperlink" Target="https://www.bbc.co.uk/bitesize/topics/zsrfvwx/articles/z62txb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5.png"/><Relationship Id="rId5"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 Id="rId3" Type="http://schemas.openxmlformats.org/officeDocument/2006/relationships/image" Target="../media/image2.png"/><Relationship Id="rId4" Type="http://schemas.openxmlformats.org/officeDocument/2006/relationships/hyperlink" Target="https://www.bbc.co.uk/bitesize/topics/zpxnyrd/articles/z2vhxbk" TargetMode="External"/><Relationship Id="rId5" Type="http://schemas.openxmlformats.org/officeDocument/2006/relationships/hyperlink" Target="https://www.bbc.co.uk/bitesize/topics/zpxnyrd/articles/zjnmqfr"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2.png"/><Relationship Id="rId4" Type="http://schemas.openxmlformats.org/officeDocument/2006/relationships/hyperlink" Target="https://www.bbc.co.uk/bitesize/topics/zpxnyrd/articles/zkp2jsg" TargetMode="External"/><Relationship Id="rId5" Type="http://schemas.openxmlformats.org/officeDocument/2006/relationships/hyperlink" Target="https://www.bbc.co.uk/bitesize/topics/zpxnyrd/articles/z2vhxbk" TargetMode="External"/><Relationship Id="rId6" Type="http://schemas.openxmlformats.org/officeDocument/2006/relationships/hyperlink" Target="https://www.bbc.co.uk/bitesize/topics/zpxnyrd/articles/z6nx7yc"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2.png"/><Relationship Id="rId4" Type="http://schemas.openxmlformats.org/officeDocument/2006/relationships/hyperlink" Target="https://explorify.uk/en/activities?search"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2.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image" Target="../media/image2.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2.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 Id="rId3" Type="http://schemas.openxmlformats.org/officeDocument/2006/relationships/image" Target="../media/image2.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image" Target="../media/image2.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 Id="rId3" Type="http://schemas.openxmlformats.org/officeDocument/2006/relationships/image" Target="../media/image2.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 Id="rId3" Type="http://schemas.openxmlformats.org/officeDocument/2006/relationships/image" Target="../media/image2.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 Id="rId3" Type="http://schemas.openxmlformats.org/officeDocument/2006/relationships/image" Target="../media/image2.png"/><Relationship Id="rId4" Type="http://schemas.openxmlformats.org/officeDocument/2006/relationships/hyperlink" Target="https://www.bbc.co.uk/bitesize/topics/zj44jxs/articles/zsj9r2p#zfcccmn" TargetMode="External"/><Relationship Id="rId5" Type="http://schemas.openxmlformats.org/officeDocument/2006/relationships/hyperlink" Target="https://www.bbc.co.uk/bitesize/topics/zj44jxs/articles/z9gk4xs" TargetMode="External"/><Relationship Id="rId6" Type="http://schemas.openxmlformats.org/officeDocument/2006/relationships/hyperlink" Target="https://www.bbc.co.uk/bitesize/topics/zj44jxs/articles/zhkgvwx" TargetMode="External"/><Relationship Id="rId7" Type="http://schemas.openxmlformats.org/officeDocument/2006/relationships/hyperlink" Target="https://www.bbc.co.uk/bitesize/topics/zj44jxs/articles/zqgfp4j#z47rr2p"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 Id="rId3" Type="http://schemas.openxmlformats.org/officeDocument/2006/relationships/image" Target="../media/image2.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 Id="rId3" Type="http://schemas.openxmlformats.org/officeDocument/2006/relationships/image" Target="../media/image2.png"/><Relationship Id="rId4" Type="http://schemas.openxmlformats.org/officeDocument/2006/relationships/hyperlink" Target="https://www.bbc.co.uk/bitesize/topics/zcyycdm/articles/z8784xs" TargetMode="External"/><Relationship Id="rId5" Type="http://schemas.openxmlformats.org/officeDocument/2006/relationships/hyperlink" Target="https://www.bbc.co.uk/bitesize/topics/zcyycdm/articles/z8bntrd" TargetMode="External"/><Relationship Id="rId6" Type="http://schemas.openxmlformats.org/officeDocument/2006/relationships/hyperlink" Target="https://www.stem.org.uk/resources/elibrary/resource/35396/digestive-system-experiment" TargetMode="External"/><Relationship Id="rId7" Type="http://schemas.openxmlformats.org/officeDocument/2006/relationships/hyperlink" Target="https://www.bbc.co.uk/bitesize/topics/zcyycdm/articles/zww9r2p"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 Id="rId3" Type="http://schemas.openxmlformats.org/officeDocument/2006/relationships/image" Target="../media/image2.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 Id="rId3" Type="http://schemas.openxmlformats.org/officeDocument/2006/relationships/image" Target="../media/image2.png"/><Relationship Id="rId4" Type="http://schemas.openxmlformats.org/officeDocument/2006/relationships/hyperlink" Target="https://explorify.uk/en/activities/start-with-art/states-of-water" TargetMode="External"/><Relationship Id="rId5" Type="http://schemas.openxmlformats.org/officeDocument/2006/relationships/hyperlink" Target="https://www.bbc.co.uk/bitesize/topics/zgwc96f/articles/zngfp4j" TargetMode="External"/><Relationship Id="rId6" Type="http://schemas.openxmlformats.org/officeDocument/2006/relationships/hyperlink" Target="https://www.bbc.co.uk/bitesize/topics/zgwc96f/articles/zwj9r2p" TargetMode="External"/><Relationship Id="rId7" Type="http://schemas.openxmlformats.org/officeDocument/2006/relationships/hyperlink" Target="https://www.bbc.co.uk/bitesize/topics/zgwc96f/articles/z4gfp4j" TargetMode="Externa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 Id="rId3" Type="http://schemas.openxmlformats.org/officeDocument/2006/relationships/image" Target="../media/image2.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 Id="rId3" Type="http://schemas.openxmlformats.org/officeDocument/2006/relationships/image" Target="../media/image2.png"/><Relationship Id="rId4" Type="http://schemas.openxmlformats.org/officeDocument/2006/relationships/hyperlink" Target="https://www.bbc.co.uk/bitesize/topics/zgffr82/articles/zh9bydm" TargetMode="External"/><Relationship Id="rId5" Type="http://schemas.openxmlformats.org/officeDocument/2006/relationships/hyperlink" Target="https://www.bbc.co.uk/bitesize/topics/zgffr82/articles/z3d4g7h" TargetMode="External"/><Relationship Id="rId6" Type="http://schemas.openxmlformats.org/officeDocument/2006/relationships/hyperlink" Target="https://www.bbc.co.uk/bitesize/topics/zgffr82/articles/z8s62v4" TargetMode="External"/><Relationship Id="rId7" Type="http://schemas.openxmlformats.org/officeDocument/2006/relationships/hyperlink" Target="https://www.bbc.co.uk/bitesize/topics/zgffr82/articles/zd67wnb"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 Id="rId3" Type="http://schemas.openxmlformats.org/officeDocument/2006/relationships/image" Target="../media/image2.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 Id="rId3" Type="http://schemas.openxmlformats.org/officeDocument/2006/relationships/image" Target="../media/image2.png"/><Relationship Id="rId4" Type="http://schemas.openxmlformats.org/officeDocument/2006/relationships/hyperlink" Target="https://www.bbc.co.uk/bitesize/topics/z6wwxnb/articles/zyq9r2p" TargetMode="External"/><Relationship Id="rId5" Type="http://schemas.openxmlformats.org/officeDocument/2006/relationships/hyperlink" Target="https://www.bbc.co.uk/bitesize/topics/z6wwxnb/articles/zdt2jsg" TargetMode="External"/><Relationship Id="rId6" Type="http://schemas.openxmlformats.org/officeDocument/2006/relationships/hyperlink" Target="https://www.bbc.co.uk/bitesize/topics/z6wwxnb/articles/zp4w8hv#zpkkkty" TargetMode="External"/><Relationship Id="rId7" Type="http://schemas.openxmlformats.org/officeDocument/2006/relationships/hyperlink" Target="https://www.bbc.co.uk/bitesize/topics/z6wwxnb/articles/z2md82p" TargetMode="External"/><Relationship Id="rId8" Type="http://schemas.openxmlformats.org/officeDocument/2006/relationships/hyperlink" Target="https://www.bbc.co.uk/bitesize/topics/z6wwxnb/articles/ztxwqty" TargetMode="Externa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6.xml"/><Relationship Id="rId3" Type="http://schemas.openxmlformats.org/officeDocument/2006/relationships/image" Target="../media/image2.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 Id="rId3" Type="http://schemas.openxmlformats.org/officeDocument/2006/relationships/image" Target="../media/image2.png"/><Relationship Id="rId4" Type="http://schemas.openxmlformats.org/officeDocument/2006/relationships/hyperlink" Target="https://www.bbc.co.uk/bitesize/topics/zvr3nrd/articles/zywcrdm" TargetMode="External"/><Relationship Id="rId11" Type="http://schemas.openxmlformats.org/officeDocument/2006/relationships/hyperlink" Target="https://www.youtube.com/watch?v=nWx5zCJSOU8" TargetMode="External"/><Relationship Id="rId10" Type="http://schemas.openxmlformats.org/officeDocument/2006/relationships/hyperlink" Target="https://www.bbc.co.uk/teach/class-clips-video/science-ks2-discovering-the-work-of-Sir-Isaac-Newton/zr4mf4j" TargetMode="External"/><Relationship Id="rId9" Type="http://schemas.openxmlformats.org/officeDocument/2006/relationships/hyperlink" Target="https://www.bbc.co.uk/bitesize/topics/zvr3nrd/articles/zxw6gdm" TargetMode="External"/><Relationship Id="rId5" Type="http://schemas.openxmlformats.org/officeDocument/2006/relationships/hyperlink" Target="https://www.bbc.co.uk/bitesize/topics/zvr3nrd/articles/zqbm3k7" TargetMode="External"/><Relationship Id="rId6" Type="http://schemas.openxmlformats.org/officeDocument/2006/relationships/hyperlink" Target="https://www.bbc.co.uk/bitesize/topics/zkbbkqt/articles/zxdcbqt" TargetMode="External"/><Relationship Id="rId7" Type="http://schemas.openxmlformats.org/officeDocument/2006/relationships/hyperlink" Target="https://www.bbc.co.uk/bitesize/topics/znmmn39/articles/zcmwkty" TargetMode="External"/><Relationship Id="rId8" Type="http://schemas.openxmlformats.org/officeDocument/2006/relationships/hyperlink" Target="https://www.bbc.co.uk/teach/class-clips-video/science-ks2-what-is-gravity/zxdtfdm"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Relationship Id="rId3" Type="http://schemas.openxmlformats.org/officeDocument/2006/relationships/image" Target="../media/image2.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0.xml"/><Relationship Id="rId3" Type="http://schemas.openxmlformats.org/officeDocument/2006/relationships/image" Target="../media/image2.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1.xml"/><Relationship Id="rId3" Type="http://schemas.openxmlformats.org/officeDocument/2006/relationships/image" Target="../media/image2.png"/><Relationship Id="rId4" Type="http://schemas.openxmlformats.org/officeDocument/2006/relationships/hyperlink" Target="https://www.bbc.co.uk/bitesize/topics/z6wwxnb/articles/zdvhxbk" TargetMode="External"/><Relationship Id="rId11" Type="http://schemas.openxmlformats.org/officeDocument/2006/relationships/hyperlink" Target="https://www.bbc.co.uk/bitesize/topics/z6wwxnb/articles/z93vdxs" TargetMode="External"/><Relationship Id="rId10" Type="http://schemas.openxmlformats.org/officeDocument/2006/relationships/hyperlink" Target="https://www.bbc.co.uk/bitesize/topics/z6wwxnb/articles/zsphrwx" TargetMode="External"/><Relationship Id="rId12" Type="http://schemas.openxmlformats.org/officeDocument/2006/relationships/hyperlink" Target="https://www.bbc.co.uk/bitesize/topics/z6wwxnb/articles/zcgbjty" TargetMode="External"/><Relationship Id="rId9" Type="http://schemas.openxmlformats.org/officeDocument/2006/relationships/hyperlink" Target="https://www.youtube.com/watch?v=F38tIGO5TFY" TargetMode="External"/><Relationship Id="rId5" Type="http://schemas.openxmlformats.org/officeDocument/2006/relationships/hyperlink" Target="https://www.bbc.co.uk/bitesize/topics/z6wwxnb/articles/zsq9r2p" TargetMode="External"/><Relationship Id="rId6" Type="http://schemas.openxmlformats.org/officeDocument/2006/relationships/hyperlink" Target="https://www.youtube.com/watch?v=kVm5k99PnBk" TargetMode="External"/><Relationship Id="rId7" Type="http://schemas.openxmlformats.org/officeDocument/2006/relationships/hyperlink" Target="https://www.youtube.com/watch?v=etGmCvIL014" TargetMode="External"/><Relationship Id="rId8" Type="http://schemas.openxmlformats.org/officeDocument/2006/relationships/hyperlink" Target="https://www.youtube.com/watch?v=lgUFkM34R7U" TargetMode="Externa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2.xml"/><Relationship Id="rId3" Type="http://schemas.openxmlformats.org/officeDocument/2006/relationships/image" Target="../media/image2.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3.xml"/><Relationship Id="rId3" Type="http://schemas.openxmlformats.org/officeDocument/2006/relationships/image" Target="../media/image2.png"/><Relationship Id="rId4" Type="http://schemas.openxmlformats.org/officeDocument/2006/relationships/hyperlink" Target="https://youtu.be/RT4OO0TFLHw" TargetMode="External"/><Relationship Id="rId9" Type="http://schemas.openxmlformats.org/officeDocument/2006/relationships/hyperlink" Target="https://youtu.be/hyf5JF_VxwM" TargetMode="External"/><Relationship Id="rId5" Type="http://schemas.openxmlformats.org/officeDocument/2006/relationships/hyperlink" Target="https://www.bbc.co.uk/bitesize/topics/zkbbkqt/articles/zppmqfr" TargetMode="External"/><Relationship Id="rId6" Type="http://schemas.openxmlformats.org/officeDocument/2006/relationships/hyperlink" Target="https://www.bbc.co.uk/teach/class-clips-video/science-ks2-day-and-night/z9gqm39#:~:text=It%20takes%2024%20hours%20for,your%20days%20and%20nights%20are." TargetMode="External"/><Relationship Id="rId7" Type="http://schemas.openxmlformats.org/officeDocument/2006/relationships/hyperlink" Target="https://www.bbc.co.uk/bitesize/topics/zkbbkqt/articles/zn34r2p" TargetMode="External"/><Relationship Id="rId8" Type="http://schemas.openxmlformats.org/officeDocument/2006/relationships/hyperlink" Target="https://spaceplace.nasa.gov/eclipses/en/" TargetMode="Externa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4.xml"/><Relationship Id="rId3" Type="http://schemas.openxmlformats.org/officeDocument/2006/relationships/image" Target="../media/image2.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5.xml"/><Relationship Id="rId3" Type="http://schemas.openxmlformats.org/officeDocument/2006/relationships/image" Target="../media/image2.png"/><Relationship Id="rId4" Type="http://schemas.openxmlformats.org/officeDocument/2006/relationships/hyperlink" Target="https://www.bbc.co.uk/bitesize/topics/zcyycdm/articles/zd3p6g8" TargetMode="External"/><Relationship Id="rId5" Type="http://schemas.openxmlformats.org/officeDocument/2006/relationships/hyperlink" Target="https://www.youtube.com/watch?v=tvhLc40gFog" TargetMode="Externa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6.xml"/><Relationship Id="rId3" Type="http://schemas.openxmlformats.org/officeDocument/2006/relationships/image" Target="../media/image2.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7.xml"/><Relationship Id="rId3" Type="http://schemas.openxmlformats.org/officeDocument/2006/relationships/image" Target="../media/image2.png"/><Relationship Id="rId4" Type="http://schemas.openxmlformats.org/officeDocument/2006/relationships/hyperlink" Target="https://explorify.uk/en/activities/zoom-in-zoom-out/green-for-growth" TargetMode="External"/><Relationship Id="rId5" Type="http://schemas.openxmlformats.org/officeDocument/2006/relationships/hyperlink" Target="https://www.bbc.co.uk/bitesize/articles/zsgtrwx"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8.xml"/><Relationship Id="rId3" Type="http://schemas.openxmlformats.org/officeDocument/2006/relationships/image" Target="../media/image2.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9.xml"/><Relationship Id="rId3" Type="http://schemas.openxmlformats.org/officeDocument/2006/relationships/image" Target="../media/image2.png"/><Relationship Id="rId4" Type="http://schemas.openxmlformats.org/officeDocument/2006/relationships/hyperlink" Target="https://www.bbc.co.uk/bitesize/articles/zt8vg82"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hyperlink" Target="https://www.youtube.com/watch?v=P9ptHAClC4Q"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0.xml"/><Relationship Id="rId3" Type="http://schemas.openxmlformats.org/officeDocument/2006/relationships/image" Target="../media/image2.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1.xml"/><Relationship Id="rId3" Type="http://schemas.openxmlformats.org/officeDocument/2006/relationships/image" Target="../media/image2.png"/><Relationship Id="rId4" Type="http://schemas.openxmlformats.org/officeDocument/2006/relationships/hyperlink" Target="https://www.innerbody.com/htm/body.html" TargetMode="External"/><Relationship Id="rId9" Type="http://schemas.openxmlformats.org/officeDocument/2006/relationships/hyperlink" Target="https://www.bbc.co.uk/bitesize/articles/zqv4cwx" TargetMode="External"/><Relationship Id="rId5" Type="http://schemas.openxmlformats.org/officeDocument/2006/relationships/hyperlink" Target="https://www.bbc.co.uk/bitesize/articles/z9w9r2p#z6k88hv" TargetMode="External"/><Relationship Id="rId6" Type="http://schemas.openxmlformats.org/officeDocument/2006/relationships/hyperlink" Target="https://www.sciencelearn.org.nz/labelling_interactives/1-label-the-heart" TargetMode="External"/><Relationship Id="rId7" Type="http://schemas.openxmlformats.org/officeDocument/2006/relationships/hyperlink" Target="https://www.innerbody.com/image/cardov.html" TargetMode="External"/><Relationship Id="rId8" Type="http://schemas.openxmlformats.org/officeDocument/2006/relationships/hyperlink" Target="https://www.youtube.com/watch?v=ZjT3qjxYTro"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2.xml"/><Relationship Id="rId3" Type="http://schemas.openxmlformats.org/officeDocument/2006/relationships/image" Target="../media/image2.pn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3.xml"/><Relationship Id="rId3" Type="http://schemas.openxmlformats.org/officeDocument/2006/relationships/image" Target="../media/image2.pn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4.xml"/><Relationship Id="rId3" Type="http://schemas.openxmlformats.org/officeDocument/2006/relationships/image" Target="../media/image2.pn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5.xml"/><Relationship Id="rId3" Type="http://schemas.openxmlformats.org/officeDocument/2006/relationships/image" Target="../media/image2.png"/><Relationship Id="rId4" Type="http://schemas.openxmlformats.org/officeDocument/2006/relationships/hyperlink" Target="https://www.youtube.com/watch?v=WVK72JxXPTk" TargetMode="External"/><Relationship Id="rId5" Type="http://schemas.openxmlformats.org/officeDocument/2006/relationships/hyperlink" Target="https://www.nhm.ac.uk/schools/teaching-resources/galapagos-finches-show-beak-differences.html" TargetMode="Externa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 Id="rId4" Type="http://schemas.openxmlformats.org/officeDocument/2006/relationships/hyperlink" Target="https://www.bbc.co.uk/bitesize/topics/zkvv4wx/articles/z3kbydm" TargetMode="External"/><Relationship Id="rId5" Type="http://schemas.openxmlformats.org/officeDocument/2006/relationships/hyperlink" Target="https://www.bbc.co.uk/bitesize/topics/zkvv4wx/articles/zyfhxb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5759449" y="3155625"/>
            <a:ext cx="3991500" cy="8004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b="1" lang="en-GB" sz="4000">
                <a:solidFill>
                  <a:srgbClr val="CC0000"/>
                </a:solidFill>
                <a:latin typeface="Niramit"/>
                <a:ea typeface="Niramit"/>
                <a:cs typeface="Niramit"/>
                <a:sym typeface="Niramit"/>
              </a:rPr>
              <a:t>Science</a:t>
            </a:r>
            <a:endParaRPr b="1" sz="4000">
              <a:solidFill>
                <a:srgbClr val="CC0000"/>
              </a:solidFill>
              <a:latin typeface="Niramit"/>
              <a:ea typeface="Niramit"/>
              <a:cs typeface="Niramit"/>
              <a:sym typeface="Niramit"/>
            </a:endParaRPr>
          </a:p>
        </p:txBody>
      </p:sp>
      <p:sp>
        <p:nvSpPr>
          <p:cNvPr id="55" name="Google Shape;55;p13"/>
          <p:cNvSpPr txBox="1"/>
          <p:nvPr/>
        </p:nvSpPr>
        <p:spPr>
          <a:xfrm>
            <a:off x="5378449" y="3850275"/>
            <a:ext cx="4524900" cy="554100"/>
          </a:xfrm>
          <a:prstGeom prst="rect">
            <a:avLst/>
          </a:prstGeom>
          <a:noFill/>
          <a:ln>
            <a:noFill/>
          </a:ln>
        </p:spPr>
        <p:txBody>
          <a:bodyPr anchorCtr="0" anchor="t" bIns="91425" lIns="91425" spcFirstLastPara="1" rIns="91425" wrap="square" tIns="91425">
            <a:spAutoFit/>
          </a:bodyPr>
          <a:lstStyle/>
          <a:p>
            <a:pPr indent="0" lvl="0" marL="0" rtl="0" algn="r">
              <a:spcBef>
                <a:spcPts val="0"/>
              </a:spcBef>
              <a:spcAft>
                <a:spcPts val="0"/>
              </a:spcAft>
              <a:buNone/>
            </a:pPr>
            <a:r>
              <a:rPr b="1" lang="en-GB" sz="2400">
                <a:solidFill>
                  <a:schemeClr val="dk1"/>
                </a:solidFill>
                <a:latin typeface="Niramit"/>
                <a:ea typeface="Niramit"/>
                <a:cs typeface="Niramit"/>
                <a:sym typeface="Niramit"/>
              </a:rPr>
              <a:t>Curriculum Map</a:t>
            </a:r>
            <a:endParaRPr b="1" sz="2400">
              <a:solidFill>
                <a:schemeClr val="dk1"/>
              </a:solidFill>
              <a:latin typeface="Niramit"/>
              <a:ea typeface="Niramit"/>
              <a:cs typeface="Niramit"/>
              <a:sym typeface="Niramit"/>
            </a:endParaRPr>
          </a:p>
        </p:txBody>
      </p:sp>
      <p:pic>
        <p:nvPicPr>
          <p:cNvPr id="56" name="Google Shape;56;p13"/>
          <p:cNvPicPr preferRelativeResize="0"/>
          <p:nvPr/>
        </p:nvPicPr>
        <p:blipFill>
          <a:blip r:embed="rId3">
            <a:alphaModFix/>
          </a:blip>
          <a:stretch>
            <a:fillRect/>
          </a:stretch>
        </p:blipFill>
        <p:spPr>
          <a:xfrm>
            <a:off x="407675" y="2704971"/>
            <a:ext cx="4856750" cy="2150050"/>
          </a:xfrm>
          <a:prstGeom prst="rect">
            <a:avLst/>
          </a:prstGeom>
          <a:noFill/>
          <a:ln>
            <a:noFill/>
          </a:ln>
        </p:spPr>
      </p:pic>
      <p:sp>
        <p:nvSpPr>
          <p:cNvPr id="57" name="Google Shape;57;p13"/>
          <p:cNvSpPr/>
          <p:nvPr/>
        </p:nvSpPr>
        <p:spPr>
          <a:xfrm>
            <a:off x="11655600" y="4154325"/>
            <a:ext cx="29400" cy="1056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2"/>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46" name="Google Shape;146;p22"/>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147" name="Google Shape;147;p22"/>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A3</a:t>
            </a:r>
            <a:r>
              <a:rPr b="1" lang="en-GB" sz="2600">
                <a:solidFill>
                  <a:schemeClr val="lt1"/>
                </a:solidFill>
                <a:latin typeface="Niramit"/>
                <a:ea typeface="Niramit"/>
                <a:cs typeface="Niramit"/>
                <a:sym typeface="Niramit"/>
              </a:rPr>
              <a:t>. KS1 UNIT BREAKDOWNS</a:t>
            </a:r>
            <a:endParaRPr b="1" sz="2600">
              <a:solidFill>
                <a:schemeClr val="lt1"/>
              </a:solidFill>
              <a:latin typeface="Niramit"/>
              <a:ea typeface="Niramit"/>
              <a:cs typeface="Niramit"/>
              <a:sym typeface="Niramit"/>
            </a:endParaRPr>
          </a:p>
        </p:txBody>
      </p:sp>
      <p:graphicFrame>
        <p:nvGraphicFramePr>
          <p:cNvPr id="148" name="Google Shape;148;p22"/>
          <p:cNvGraphicFramePr/>
          <p:nvPr/>
        </p:nvGraphicFramePr>
        <p:xfrm>
          <a:off x="251200" y="30847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is the lifecycle of a mammal?</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a:t>
                      </a:r>
                      <a:r>
                        <a:rPr lang="en-GB" sz="1000">
                          <a:solidFill>
                            <a:schemeClr val="dk1"/>
                          </a:solidFill>
                          <a:latin typeface="Niramit"/>
                          <a:ea typeface="Niramit"/>
                          <a:cs typeface="Niramit"/>
                          <a:sym typeface="Niramit"/>
                        </a:rPr>
                        <a:t>Hook - read </a:t>
                      </a:r>
                      <a:r>
                        <a:rPr b="1" i="1" lang="en-GB" sz="1000">
                          <a:solidFill>
                            <a:srgbClr val="2C293B"/>
                          </a:solidFill>
                          <a:latin typeface="Niramit"/>
                          <a:ea typeface="Niramit"/>
                          <a:cs typeface="Niramit"/>
                          <a:sym typeface="Niramit"/>
                        </a:rPr>
                        <a:t>little kids first </a:t>
                      </a:r>
                      <a:r>
                        <a:rPr b="1" i="1" lang="en-GB" sz="1000">
                          <a:solidFill>
                            <a:srgbClr val="2C293B"/>
                          </a:solidFill>
                          <a:latin typeface="Niramit"/>
                          <a:ea typeface="Niramit"/>
                          <a:cs typeface="Niramit"/>
                          <a:sym typeface="Niramit"/>
                        </a:rPr>
                        <a:t>big</a:t>
                      </a:r>
                      <a:r>
                        <a:rPr b="1" i="1" lang="en-GB" sz="1000">
                          <a:solidFill>
                            <a:srgbClr val="2C293B"/>
                          </a:solidFill>
                          <a:latin typeface="Niramit"/>
                          <a:ea typeface="Niramit"/>
                          <a:cs typeface="Niramit"/>
                          <a:sym typeface="Niramit"/>
                        </a:rPr>
                        <a:t> book of pets </a:t>
                      </a:r>
                      <a:endParaRPr b="1" i="1" sz="1000">
                        <a:solidFill>
                          <a:srgbClr val="2C293B"/>
                        </a:solidFill>
                        <a:latin typeface="Niramit"/>
                        <a:ea typeface="Niramit"/>
                        <a:cs typeface="Niramit"/>
                        <a:sym typeface="Niramit"/>
                      </a:endParaRPr>
                    </a:p>
                    <a:p>
                      <a:pPr indent="0" lvl="0" marL="0" rtl="0" algn="l">
                        <a:spcBef>
                          <a:spcPts val="0"/>
                        </a:spcBef>
                        <a:spcAft>
                          <a:spcPts val="0"/>
                        </a:spcAft>
                        <a:buNone/>
                      </a:pPr>
                      <a:r>
                        <a:rPr b="1" i="1" lang="en-GB" sz="1000">
                          <a:solidFill>
                            <a:srgbClr val="2C293B"/>
                          </a:solidFill>
                          <a:latin typeface="Niramit"/>
                          <a:ea typeface="Niramit"/>
                          <a:cs typeface="Niramit"/>
                          <a:sym typeface="Niramit"/>
                        </a:rPr>
                        <a:t>Create a barchart of pets owned by the class</a:t>
                      </a:r>
                      <a:endParaRPr b="1" i="1" sz="1000">
                        <a:solidFill>
                          <a:srgbClr val="2C293B"/>
                        </a:solidFill>
                        <a:latin typeface="Niramit"/>
                        <a:ea typeface="Niramit"/>
                        <a:cs typeface="Niramit"/>
                        <a:sym typeface="Niramit"/>
                      </a:endParaRPr>
                    </a:p>
                    <a:p>
                      <a:pPr indent="0" lvl="0" marL="0" rtl="0" algn="l">
                        <a:spcBef>
                          <a:spcPts val="0"/>
                        </a:spcBef>
                        <a:spcAft>
                          <a:spcPts val="0"/>
                        </a:spcAft>
                        <a:buNone/>
                      </a:pPr>
                      <a:r>
                        <a:rPr b="1" i="1" lang="en-GB" sz="1000">
                          <a:solidFill>
                            <a:srgbClr val="2C293B"/>
                          </a:solidFill>
                          <a:latin typeface="Niramit"/>
                          <a:ea typeface="Niramit"/>
                          <a:cs typeface="Niramit"/>
                          <a:sym typeface="Niramit"/>
                        </a:rPr>
                        <a:t>Class to be introduced to Misty the Rabbit.</a:t>
                      </a:r>
                      <a:endParaRPr b="1" i="1" sz="1000">
                        <a:solidFill>
                          <a:srgbClr val="2C293B"/>
                        </a:solidFill>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the children if they know what the lifecycle of their pet is? What does that term </a:t>
                      </a:r>
                      <a:r>
                        <a:rPr i="1" lang="en-GB" sz="1000">
                          <a:latin typeface="Niramit"/>
                          <a:ea typeface="Niramit"/>
                          <a:cs typeface="Niramit"/>
                          <a:sym typeface="Niramit"/>
                        </a:rPr>
                        <a:t>‘lifecycle’</a:t>
                      </a:r>
                      <a:r>
                        <a:rPr lang="en-GB" sz="1000">
                          <a:latin typeface="Niramit"/>
                          <a:ea typeface="Niramit"/>
                          <a:cs typeface="Niramit"/>
                          <a:sym typeface="Niramit"/>
                        </a:rPr>
                        <a:t> mean?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what a life cycle is and discuss what </a:t>
                      </a:r>
                      <a:r>
                        <a:rPr lang="en-GB" sz="1000" u="sng">
                          <a:solidFill>
                            <a:schemeClr val="hlink"/>
                          </a:solidFill>
                          <a:latin typeface="Niramit"/>
                          <a:ea typeface="Niramit"/>
                          <a:cs typeface="Niramit"/>
                          <a:sym typeface="Niramit"/>
                          <a:hlinkClick r:id="rId4"/>
                        </a:rPr>
                        <a:t>this looks like for mammals, including that of a human.</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then map out Misty’s life cycle in their books.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Why do animals have offspring?</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the life cycle of a mammal? Chn to map out  human </a:t>
                      </a:r>
                      <a:r>
                        <a:rPr lang="en-GB" sz="1000">
                          <a:latin typeface="Niramit"/>
                          <a:ea typeface="Niramit"/>
                          <a:cs typeface="Niramit"/>
                          <a:sym typeface="Niramit"/>
                        </a:rPr>
                        <a:t>life</a:t>
                      </a:r>
                      <a:r>
                        <a:rPr lang="en-GB" sz="1000">
                          <a:latin typeface="Niramit"/>
                          <a:ea typeface="Niramit"/>
                          <a:cs typeface="Niramit"/>
                          <a:sym typeface="Niramit"/>
                        </a:rPr>
                        <a:t> cycle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3 different infant animals (chick, calf, tadpole). What are these? How are they similar/different?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that all animals produce offspring. But why? Introduce that animals have offspring so that they can pass on their genes and keep their species going.</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classify the offspring with the adult animal and name both their infant name (calf) to their adult name (cow).</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do animals need to survive?</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Why do animals produce offspring?</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Ask the children to think about what things we as people need to stay alive. Make a list of things they come up with.</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Ask the children to think about which of these things an animal might need.</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the children about </a:t>
                      </a:r>
                      <a:r>
                        <a:rPr lang="en-GB" sz="1000" u="sng">
                          <a:solidFill>
                            <a:schemeClr val="hlink"/>
                          </a:solidFill>
                          <a:latin typeface="Niramit"/>
                          <a:ea typeface="Niramit"/>
                          <a:cs typeface="Niramit"/>
                          <a:sym typeface="Niramit"/>
                          <a:hlinkClick r:id="rId5"/>
                        </a:rPr>
                        <a:t>things an animal needs to survive</a:t>
                      </a:r>
                      <a:r>
                        <a:rPr lang="en-GB" sz="1000">
                          <a:solidFill>
                            <a:schemeClr val="dk1"/>
                          </a:solidFill>
                          <a:latin typeface="Niramit"/>
                          <a:ea typeface="Niramit"/>
                          <a:cs typeface="Niramit"/>
                          <a:sym typeface="Niramit"/>
                        </a:rPr>
                        <a:t> and how these things are common amongst all animal groups.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Record in books.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Why are things important in animal survival?</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What things are important in animal survival?</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Why are these things so important?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Provide the children with each thing they had listed (air, water, food, shelter) and ask the children to discuss it’s importance as a table team.</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the children about why each is important.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Investigate: </a:t>
                      </a:r>
                      <a:r>
                        <a:rPr lang="en-GB" sz="1000">
                          <a:solidFill>
                            <a:schemeClr val="dk1"/>
                          </a:solidFill>
                          <a:latin typeface="Niramit"/>
                          <a:ea typeface="Niramit"/>
                          <a:cs typeface="Niramit"/>
                          <a:sym typeface="Niramit"/>
                        </a:rPr>
                        <a:t>create</a:t>
                      </a:r>
                      <a:r>
                        <a:rPr lang="en-GB" sz="1000">
                          <a:solidFill>
                            <a:schemeClr val="dk1"/>
                          </a:solidFill>
                          <a:latin typeface="Niramit"/>
                          <a:ea typeface="Niramit"/>
                          <a:cs typeface="Niramit"/>
                          <a:sym typeface="Niramit"/>
                        </a:rPr>
                        <a:t> a tick list of what n animal needs to survive. Look around our outdoor area, could an animal </a:t>
                      </a:r>
                      <a:r>
                        <a:rPr lang="en-GB" sz="1000">
                          <a:solidFill>
                            <a:schemeClr val="dk1"/>
                          </a:solidFill>
                          <a:latin typeface="Niramit"/>
                          <a:ea typeface="Niramit"/>
                          <a:cs typeface="Niramit"/>
                          <a:sym typeface="Niramit"/>
                        </a:rPr>
                        <a:t>survive? Tick off criteria on tick list as chn explore.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 people stay healthy?</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things are important to our survival?</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does the term healthy mean? Discuss.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u="sng">
                          <a:solidFill>
                            <a:schemeClr val="hlink"/>
                          </a:solidFill>
                          <a:latin typeface="Niramit"/>
                          <a:ea typeface="Niramit"/>
                          <a:cs typeface="Niramit"/>
                          <a:sym typeface="Niramit"/>
                          <a:hlinkClick r:id="rId6"/>
                        </a:rPr>
                        <a:t>How do we stay healthy as people</a:t>
                      </a:r>
                      <a:r>
                        <a:rPr lang="en-GB" sz="1000">
                          <a:solidFill>
                            <a:schemeClr val="dk1"/>
                          </a:solidFill>
                          <a:latin typeface="Niramit"/>
                          <a:ea typeface="Niramit"/>
                          <a:cs typeface="Niramit"/>
                          <a:sym typeface="Niramit"/>
                        </a:rPr>
                        <a:t>? List all different ways as a class team.</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Dig deeper into each - what does exercise mean? What food groups are good for us? Why is talking to others important? What is hygiene? etc.</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list each method that we stay healthy both physically and mentally around an outline of a human.</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Why is it important to look after our body?</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ways did we say we can stay healthy?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Why is it important to look after our bodies?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ways in which health benefits the body.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Task the children to create a poster which details ways to keep healthy and the importance of healthy bodies.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Stick in books once finished.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Quizziz questionnaire linked to this topic to assess progress.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49" name="Google Shape;149;p22"/>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3 </a:t>
            </a:r>
            <a:r>
              <a:rPr b="1" lang="en-GB" sz="2000">
                <a:latin typeface="Niramit"/>
                <a:ea typeface="Niramit"/>
                <a:cs typeface="Niramit"/>
                <a:sym typeface="Niramit"/>
              </a:rPr>
              <a:t>- Animals including Humans (Animal growth and basic needs)</a:t>
            </a:r>
            <a:endParaRPr b="1" sz="2000">
              <a:latin typeface="Niramit"/>
              <a:ea typeface="Niramit"/>
              <a:cs typeface="Niramit"/>
              <a:sym typeface="Niramit"/>
            </a:endParaRPr>
          </a:p>
        </p:txBody>
      </p:sp>
      <p:graphicFrame>
        <p:nvGraphicFramePr>
          <p:cNvPr id="150" name="Google Shape;150;p22"/>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Offspring, reproduction, growth, child, young/old stages (examples - chick/hen, baby/child/adult, caterpillar/butterfly), exercise, heartbeat, breathing, hygiene, germs, disease, food types (examples – meat, fish, vegetables, bread, rice, pasta)</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Notice that animals, including humans, have offspring which grow into adults.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Find out about and describe the basic needs of animals, including humans, for survival (water, food and air).</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the importance for humans of exercise, eating the right amounts of different types of food, and hygiene.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3"/>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156" name="Google Shape;156;p23"/>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157" name="Google Shape;157;p23"/>
          <p:cNvGraphicFramePr/>
          <p:nvPr/>
        </p:nvGraphicFramePr>
        <p:xfrm>
          <a:off x="264150" y="1932793"/>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Animals have </a:t>
                      </a:r>
                      <a:r>
                        <a:rPr lang="en-GB" sz="1000">
                          <a:solidFill>
                            <a:schemeClr val="dk1"/>
                          </a:solidFill>
                          <a:latin typeface="Ruluko"/>
                          <a:ea typeface="Ruluko"/>
                          <a:cs typeface="Ruluko"/>
                          <a:sym typeface="Ruluko"/>
                        </a:rPr>
                        <a:t>offspring.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Living things need to be cared for in order for them to survive. They need water, food, warmth and shelter.</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Humans need to a varied diet and  </a:t>
                      </a:r>
                      <a:r>
                        <a:rPr lang="en-GB" sz="1000">
                          <a:solidFill>
                            <a:schemeClr val="dk1"/>
                          </a:solidFill>
                          <a:latin typeface="Ruluko"/>
                          <a:ea typeface="Ruluko"/>
                          <a:cs typeface="Ruluko"/>
                          <a:sym typeface="Ruluko"/>
                        </a:rPr>
                        <a:t>regular</a:t>
                      </a:r>
                      <a:r>
                        <a:rPr lang="en-GB" sz="1000">
                          <a:solidFill>
                            <a:schemeClr val="dk1"/>
                          </a:solidFill>
                          <a:latin typeface="Ruluko"/>
                          <a:ea typeface="Ruluko"/>
                          <a:cs typeface="Ruluko"/>
                          <a:sym typeface="Ruluko"/>
                        </a:rPr>
                        <a:t> exercise  to stay </a:t>
                      </a:r>
                      <a:r>
                        <a:rPr lang="en-GB" sz="1000">
                          <a:solidFill>
                            <a:schemeClr val="dk1"/>
                          </a:solidFill>
                          <a:latin typeface="Ruluko"/>
                          <a:ea typeface="Ruluko"/>
                          <a:cs typeface="Ruluko"/>
                          <a:sym typeface="Ruluko"/>
                        </a:rPr>
                        <a:t>healthy</a:t>
                      </a:r>
                      <a:r>
                        <a:rPr lang="en-GB" sz="1000">
                          <a:solidFill>
                            <a:schemeClr val="dk1"/>
                          </a:solidFill>
                          <a:latin typeface="Ruluko"/>
                          <a:ea typeface="Ruluko"/>
                          <a:cs typeface="Ruluko"/>
                          <a:sym typeface="Ruluko"/>
                        </a:rPr>
                        <a:t> </a:t>
                      </a:r>
                      <a:endParaRPr sz="1000">
                        <a:solidFill>
                          <a:schemeClr val="dk1"/>
                        </a:solidFill>
                        <a:latin typeface="Ruluko"/>
                        <a:ea typeface="Ruluko"/>
                        <a:cs typeface="Ruluko"/>
                        <a:sym typeface="Ruluko"/>
                      </a:endParaRPr>
                    </a:p>
                    <a:p>
                      <a:pPr indent="0" lvl="0" marL="45720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158" name="Google Shape;158;p23"/>
          <p:cNvGraphicFramePr/>
          <p:nvPr/>
        </p:nvGraphicFramePr>
        <p:xfrm>
          <a:off x="311850" y="3779993"/>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None/>
                      </a:pPr>
                      <a:r>
                        <a:rPr lang="en-GB" sz="1000">
                          <a:solidFill>
                            <a:schemeClr val="dk1"/>
                          </a:solidFill>
                          <a:latin typeface="Ruluko"/>
                          <a:ea typeface="Ruluko"/>
                          <a:cs typeface="Ruluko"/>
                          <a:sym typeface="Ruluko"/>
                        </a:rPr>
                        <a:t>In EYFS, the children talked about the observations of animals and plants and explained why some things occur, and talked about changes.</a:t>
                      </a:r>
                      <a:r>
                        <a:rPr lang="en-GB" sz="1000">
                          <a:solidFill>
                            <a:schemeClr val="dk1"/>
                          </a:solidFill>
                          <a:latin typeface="Ruluko"/>
                          <a:ea typeface="Ruluko"/>
                          <a:cs typeface="Ruluko"/>
                          <a:sym typeface="Ruluko"/>
                        </a:rPr>
                        <a:t>children</a:t>
                      </a:r>
                      <a:r>
                        <a:rPr lang="en-GB" sz="1000">
                          <a:solidFill>
                            <a:schemeClr val="dk1"/>
                          </a:solidFill>
                          <a:latin typeface="Ruluko"/>
                          <a:ea typeface="Ruluko"/>
                          <a:cs typeface="Ruluko"/>
                          <a:sym typeface="Ruluko"/>
                        </a:rPr>
                        <a:t> in EYFS explored life cycles of minibeasts.  In Autumn 1, the children began to </a:t>
                      </a:r>
                      <a:r>
                        <a:rPr lang="en-GB" sz="1000">
                          <a:solidFill>
                            <a:schemeClr val="dk1"/>
                          </a:solidFill>
                          <a:latin typeface="Ruluko"/>
                          <a:ea typeface="Ruluko"/>
                          <a:cs typeface="Ruluko"/>
                          <a:sym typeface="Ruluko"/>
                        </a:rPr>
                        <a:t>understand different animal groups and the senses around us .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This project teaches children that humans are a type of animal known as a mammal. They name and count body parts and identify similarities and differences. They learn about the senses, the body parts associated with each sense and their role in keeping us safe.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59" name="Google Shape;159;p23"/>
          <p:cNvSpPr txBox="1"/>
          <p:nvPr/>
        </p:nvSpPr>
        <p:spPr>
          <a:xfrm>
            <a:off x="311850" y="803825"/>
            <a:ext cx="93261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3</a:t>
            </a:r>
            <a:r>
              <a:rPr b="1" lang="en-GB" sz="2000">
                <a:solidFill>
                  <a:schemeClr val="dk1"/>
                </a:solidFill>
                <a:latin typeface="Niramit"/>
                <a:ea typeface="Niramit"/>
                <a:cs typeface="Niramit"/>
                <a:sym typeface="Niramit"/>
              </a:rPr>
              <a:t>- Animals including Humans (Common animal features, including humans)</a:t>
            </a:r>
            <a:endParaRPr/>
          </a:p>
        </p:txBody>
      </p:sp>
      <p:pic>
        <p:nvPicPr>
          <p:cNvPr id="160" name="Google Shape;160;p23"/>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4"/>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66" name="Google Shape;166;p24"/>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167" name="Google Shape;167;p24"/>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A5</a:t>
            </a:r>
            <a:r>
              <a:rPr b="1" lang="en-GB" sz="2600">
                <a:solidFill>
                  <a:schemeClr val="lt1"/>
                </a:solidFill>
                <a:latin typeface="Niramit"/>
                <a:ea typeface="Niramit"/>
                <a:cs typeface="Niramit"/>
                <a:sym typeface="Niramit"/>
              </a:rPr>
              <a:t>. KS1 UNIT BREAKDOWNS</a:t>
            </a:r>
            <a:endParaRPr b="1" sz="2600">
              <a:solidFill>
                <a:schemeClr val="lt1"/>
              </a:solidFill>
              <a:latin typeface="Niramit"/>
              <a:ea typeface="Niramit"/>
              <a:cs typeface="Niramit"/>
              <a:sym typeface="Niramit"/>
            </a:endParaRPr>
          </a:p>
        </p:txBody>
      </p:sp>
      <p:graphicFrame>
        <p:nvGraphicFramePr>
          <p:cNvPr id="168" name="Google Shape;168;p24"/>
          <p:cNvGraphicFramePr/>
          <p:nvPr/>
        </p:nvGraphicFramePr>
        <p:xfrm>
          <a:off x="251200" y="29323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is the difference between living and nonliving</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the children a photo (e.g. photo on </a:t>
                      </a:r>
                      <a:r>
                        <a:rPr lang="en-GB" sz="1000" u="sng">
                          <a:solidFill>
                            <a:schemeClr val="hlink"/>
                          </a:solidFill>
                          <a:latin typeface="Niramit"/>
                          <a:ea typeface="Niramit"/>
                          <a:cs typeface="Niramit"/>
                          <a:sym typeface="Niramit"/>
                          <a:hlinkClick r:id="rId4"/>
                        </a:rPr>
                        <a:t>BBC Bitesize</a:t>
                      </a:r>
                      <a:r>
                        <a:rPr lang="en-GB" sz="1000">
                          <a:latin typeface="Niramit"/>
                          <a:ea typeface="Niramit"/>
                          <a:cs typeface="Niramit"/>
                          <a:sym typeface="Niramit"/>
                        </a:rPr>
                        <a:t> of the park). Ask the children to discuss what they can see in this image.</a:t>
                      </a:r>
                      <a:endParaRPr b="1"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does it mean for something to be living? What about dead? What does ‘nonliving’ mean?</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Write a definition of things</a:t>
                      </a:r>
                      <a:r>
                        <a:rPr lang="en-GB" sz="1000">
                          <a:latin typeface="Niramit"/>
                          <a:ea typeface="Niramit"/>
                          <a:cs typeface="Niramit"/>
                          <a:sym typeface="Niramit"/>
                        </a:rPr>
                        <a:t> </a:t>
                      </a:r>
                      <a:r>
                        <a:rPr lang="en-GB" sz="1000">
                          <a:latin typeface="Niramit"/>
                          <a:ea typeface="Niramit"/>
                          <a:cs typeface="Niramit"/>
                          <a:sym typeface="Niramit"/>
                        </a:rPr>
                        <a:t>which are living, dead and nonliving on the board.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Take the children on a walk around the school to pick out things which are living, dead and nonliving.</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sort examples of each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a habitat?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things do animals need to survive?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the children with 3 different animals (frog, camel, penguin). What is similar between these animals? What is different? Ask the children to think about where these animals would live.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the different habitats that animals could live in. Use the </a:t>
                      </a:r>
                      <a:r>
                        <a:rPr lang="en-GB" sz="1000" u="sng">
                          <a:solidFill>
                            <a:schemeClr val="hlink"/>
                          </a:solidFill>
                          <a:latin typeface="Niramit"/>
                          <a:ea typeface="Niramit"/>
                          <a:cs typeface="Niramit"/>
                          <a:sym typeface="Niramit"/>
                          <a:hlinkClick r:id="rId5"/>
                        </a:rPr>
                        <a:t>BBC activities</a:t>
                      </a:r>
                      <a:r>
                        <a:rPr lang="en-GB" sz="1000">
                          <a:latin typeface="Niramit"/>
                          <a:ea typeface="Niramit"/>
                          <a:cs typeface="Niramit"/>
                          <a:sym typeface="Niramit"/>
                        </a:rPr>
                        <a:t> to support. Provide the children with different pictures of habitats and ask them to describe each.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document in books and write an explanation of what a habitat is.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Which animals are suited to live in a woodland or rainforest habitat?</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Is a habitat?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Rainforest </a:t>
                      </a:r>
                      <a:r>
                        <a:rPr lang="en-GB" sz="1000" u="sng">
                          <a:solidFill>
                            <a:schemeClr val="accent5"/>
                          </a:solidFill>
                          <a:latin typeface="Niramit"/>
                          <a:ea typeface="Niramit"/>
                          <a:cs typeface="Niramit"/>
                          <a:sym typeface="Niramit"/>
                          <a:hlinkClick r:id="rId6">
                            <a:extLst>
                              <a:ext uri="{A12FA001-AC4F-418D-AE19-62706E023703}">
                                <ahyp:hlinkClr val="tx"/>
                              </a:ext>
                            </a:extLst>
                          </a:hlinkClick>
                        </a:rPr>
                        <a:t>habitats</a:t>
                      </a:r>
                      <a:r>
                        <a:rPr lang="en-GB" sz="1000">
                          <a:solidFill>
                            <a:schemeClr val="dk1"/>
                          </a:solidFill>
                          <a:latin typeface="Niramit"/>
                          <a:ea typeface="Niramit"/>
                          <a:cs typeface="Niramit"/>
                          <a:sym typeface="Niramit"/>
                        </a:rPr>
                        <a:t>.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animals call the woodland their habitat? Look at how these animals differ to those that live in rainforest. Teach children about microhabitats in these regions (under logs, bushes etc)</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Address misconceptions and similarities.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sort animals into correct habitat: rain forest or woodland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Which animals are suited for cold habitats?</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are the different habitats that we have looked at so far?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does it mean for somewhere to be hot or cold? Which regions in the world are hot/cold? Link to Geography unit.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children about </a:t>
                      </a:r>
                      <a:r>
                        <a:rPr lang="en-GB" sz="1000" u="sng">
                          <a:solidFill>
                            <a:schemeClr val="accent5"/>
                          </a:solidFill>
                          <a:latin typeface="Niramit"/>
                          <a:ea typeface="Niramit"/>
                          <a:cs typeface="Niramit"/>
                          <a:sym typeface="Niramit"/>
                          <a:hlinkClick r:id="rId7">
                            <a:extLst>
                              <a:ext uri="{A12FA001-AC4F-418D-AE19-62706E023703}">
                                <ahyp:hlinkClr val="tx"/>
                              </a:ext>
                            </a:extLst>
                          </a:hlinkClick>
                        </a:rPr>
                        <a:t>polar,habitats</a:t>
                      </a:r>
                      <a:r>
                        <a:rPr lang="en-GB" sz="1000">
                          <a:solidFill>
                            <a:schemeClr val="dk1"/>
                          </a:solidFill>
                          <a:latin typeface="Niramit"/>
                          <a:ea typeface="Niramit"/>
                          <a:cs typeface="Niramit"/>
                          <a:sym typeface="Niramit"/>
                        </a:rPr>
                        <a:t>. What these regions are like and why different animals are adapted to live in these regions.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Investigate: how can a polar bear survive in cold weather - blubber experiment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Which animals are suited for hot habitats</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are the different habitats that we have looked at so far?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does it mean for somewhere to be hot or cold? Which regions in the world are hot/cold? Link to Geography unit.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children about </a:t>
                      </a:r>
                      <a:r>
                        <a:rPr lang="en-GB" sz="1000" u="sng">
                          <a:solidFill>
                            <a:schemeClr val="accent5"/>
                          </a:solidFill>
                          <a:latin typeface="Niramit"/>
                          <a:ea typeface="Niramit"/>
                          <a:cs typeface="Niramit"/>
                          <a:sym typeface="Niramit"/>
                          <a:hlinkClick r:id="rId8">
                            <a:extLst>
                              <a:ext uri="{A12FA001-AC4F-418D-AE19-62706E023703}">
                                <ahyp:hlinkClr val="tx"/>
                              </a:ext>
                            </a:extLst>
                          </a:hlinkClick>
                        </a:rPr>
                        <a:t>rest  desert habitats</a:t>
                      </a:r>
                      <a:r>
                        <a:rPr lang="en-GB" sz="1000">
                          <a:solidFill>
                            <a:schemeClr val="dk1"/>
                          </a:solidFill>
                          <a:latin typeface="Niramit"/>
                          <a:ea typeface="Niramit"/>
                          <a:cs typeface="Niramit"/>
                          <a:sym typeface="Niramit"/>
                        </a:rPr>
                        <a:t>. What these regions are like and why different animals are adapted to live in these regions.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Investigate: how can a camel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Survive in hot weather</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are food chains and how do animals find food</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have we learnt so far this topic? Quizziz to show learning.</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else do animals need to survive besides shelter?</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about what a </a:t>
                      </a:r>
                      <a:r>
                        <a:rPr lang="en-GB" sz="1000" u="sng">
                          <a:solidFill>
                            <a:schemeClr val="hlink"/>
                          </a:solidFill>
                          <a:latin typeface="Niramit"/>
                          <a:ea typeface="Niramit"/>
                          <a:cs typeface="Niramit"/>
                          <a:sym typeface="Niramit"/>
                          <a:hlinkClick r:id="rId9"/>
                        </a:rPr>
                        <a:t>food chain</a:t>
                      </a:r>
                      <a:r>
                        <a:rPr lang="en-GB" sz="1000">
                          <a:latin typeface="Niramit"/>
                          <a:ea typeface="Niramit"/>
                          <a:cs typeface="Niramit"/>
                          <a:sym typeface="Niramit"/>
                        </a:rPr>
                        <a:t> is. Give examples of different food chains that could be found in each of these different habitats. Why is food important to all animals?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record at least one food chain for different habitats looked at (water, woodland and one other)</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Quizziz questionnaire linked to this topic to assess progress.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69" name="Google Shape;169;p24"/>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5</a:t>
            </a:r>
            <a:r>
              <a:rPr b="1" lang="en-GB" sz="2000">
                <a:latin typeface="Niramit"/>
                <a:ea typeface="Niramit"/>
                <a:cs typeface="Niramit"/>
                <a:sym typeface="Niramit"/>
              </a:rPr>
              <a:t> - Living Things and their Habitats</a:t>
            </a:r>
            <a:endParaRPr b="1" sz="2000">
              <a:latin typeface="Niramit"/>
              <a:ea typeface="Niramit"/>
              <a:cs typeface="Niramit"/>
              <a:sym typeface="Niramit"/>
            </a:endParaRPr>
          </a:p>
        </p:txBody>
      </p:sp>
      <p:graphicFrame>
        <p:nvGraphicFramePr>
          <p:cNvPr id="170" name="Google Shape;170;p24"/>
          <p:cNvGraphicFramePr/>
          <p:nvPr/>
        </p:nvGraphicFramePr>
        <p:xfrm>
          <a:off x="251125" y="11507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None/>
                      </a:pPr>
                      <a:r>
                        <a:rPr lang="en-GB" sz="1000">
                          <a:solidFill>
                            <a:schemeClr val="dk1"/>
                          </a:solidFill>
                          <a:latin typeface="Niramit"/>
                          <a:ea typeface="Niramit"/>
                          <a:cs typeface="Niramit"/>
                          <a:sym typeface="Niramit"/>
                        </a:rPr>
                        <a:t>Living, dead, never been alive, suited, suitable, basic needs, food, food chain, shelter, move, feed, names of local habitats e.g. pond, woodland etc., names of micro-habitats e.g. under logs, in bushes etc.</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Explore and compare the differences between things that are living, dead, and things that have never been alive</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that most living things live in habitats to which they are suited and describe how different habitats provide for the basic needs of different kinds of animals and plants, and how they depend on each other</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and name a variety of plants and animals in their habitats, including micro-habitats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how animals obtain their food from plants and other animals, using the idea of a simple food chain, and identify and name different sources of food</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5"/>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176" name="Google Shape;176;p25"/>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177" name="Google Shape;177;p25"/>
          <p:cNvGraphicFramePr/>
          <p:nvPr/>
        </p:nvGraphicFramePr>
        <p:xfrm>
          <a:off x="264150" y="1932793"/>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657375">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900">
                          <a:solidFill>
                            <a:schemeClr val="dk1"/>
                          </a:solidFill>
                          <a:latin typeface="Ruluko"/>
                          <a:ea typeface="Ruluko"/>
                          <a:cs typeface="Ruluko"/>
                          <a:sym typeface="Ruluko"/>
                        </a:rPr>
                        <a:t>Living things are those that are alive. Dead things are those that were once living but are no longer. Some things have never been alive.</a:t>
                      </a:r>
                      <a:endParaRPr sz="9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9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900">
                          <a:solidFill>
                            <a:schemeClr val="dk1"/>
                          </a:solidFill>
                          <a:latin typeface="Ruluko"/>
                          <a:ea typeface="Ruluko"/>
                          <a:cs typeface="Ruluko"/>
                          <a:sym typeface="Ruluko"/>
                        </a:rPr>
                        <a:t>Living things carry out the seven life processes: moving, breathing, using their senses, feeding, getting rid of waste, having offspring and growing. </a:t>
                      </a:r>
                      <a:endParaRPr sz="9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9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900">
                          <a:solidFill>
                            <a:schemeClr val="dk1"/>
                          </a:solidFill>
                          <a:latin typeface="Ruluko"/>
                          <a:ea typeface="Ruluko"/>
                          <a:cs typeface="Ruluko"/>
                          <a:sym typeface="Ruluko"/>
                        </a:rPr>
                        <a:t>All living things live in a habitat to which they are suited and it must provide everything they need to survive.Some animals need to adapt to their </a:t>
                      </a:r>
                      <a:r>
                        <a:rPr lang="en-GB" sz="900">
                          <a:solidFill>
                            <a:schemeClr val="dk1"/>
                          </a:solidFill>
                          <a:latin typeface="Ruluko"/>
                          <a:ea typeface="Ruluko"/>
                          <a:cs typeface="Ruluko"/>
                          <a:sym typeface="Ruluko"/>
                        </a:rPr>
                        <a:t>environment</a:t>
                      </a:r>
                      <a:r>
                        <a:rPr lang="en-GB" sz="900">
                          <a:solidFill>
                            <a:schemeClr val="dk1"/>
                          </a:solidFill>
                          <a:latin typeface="Ruluko"/>
                          <a:ea typeface="Ruluko"/>
                          <a:cs typeface="Ruluko"/>
                          <a:sym typeface="Ruluko"/>
                        </a:rPr>
                        <a:t>. </a:t>
                      </a:r>
                      <a:endParaRPr sz="9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9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900">
                          <a:solidFill>
                            <a:schemeClr val="dk1"/>
                          </a:solidFill>
                          <a:latin typeface="Ruluko"/>
                          <a:ea typeface="Ruluko"/>
                          <a:cs typeface="Ruluko"/>
                          <a:sym typeface="Ruluko"/>
                        </a:rPr>
                        <a:t>Local habitats include parks, woodland and gardens</a:t>
                      </a:r>
                      <a:endParaRPr sz="900">
                        <a:solidFill>
                          <a:schemeClr val="dk1"/>
                        </a:solidFill>
                        <a:latin typeface="Ruluko"/>
                        <a:ea typeface="Ruluko"/>
                        <a:cs typeface="Ruluko"/>
                        <a:sym typeface="Ruluko"/>
                      </a:endParaRPr>
                    </a:p>
                    <a:p>
                      <a:pPr indent="0" lvl="0" marL="457200" rtl="0" algn="l">
                        <a:spcBef>
                          <a:spcPts val="0"/>
                        </a:spcBef>
                        <a:spcAft>
                          <a:spcPts val="0"/>
                        </a:spcAft>
                        <a:buNone/>
                      </a:pPr>
                      <a:r>
                        <a:t/>
                      </a:r>
                      <a:endParaRPr sz="9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178" name="Google Shape;178;p25"/>
          <p:cNvGraphicFramePr/>
          <p:nvPr/>
        </p:nvGraphicFramePr>
        <p:xfrm>
          <a:off x="311850" y="3779993"/>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None/>
                      </a:pPr>
                      <a:r>
                        <a:rPr lang="en-GB" sz="1000">
                          <a:solidFill>
                            <a:schemeClr val="dk1"/>
                          </a:solidFill>
                          <a:latin typeface="Niramit"/>
                          <a:ea typeface="Niramit"/>
                          <a:cs typeface="Niramit"/>
                          <a:sym typeface="Niramit"/>
                        </a:rPr>
                        <a:t>In EYFS children explored and observed their local habitats, </a:t>
                      </a:r>
                      <a:r>
                        <a:rPr lang="en-GB" sz="1000">
                          <a:solidFill>
                            <a:schemeClr val="dk1"/>
                          </a:solidFill>
                          <a:latin typeface="Niramit"/>
                          <a:ea typeface="Niramit"/>
                          <a:cs typeface="Niramit"/>
                          <a:sym typeface="Niramit"/>
                        </a:rPr>
                        <a:t>as well</a:t>
                      </a:r>
                      <a:r>
                        <a:rPr lang="en-GB" sz="1000">
                          <a:solidFill>
                            <a:schemeClr val="dk1"/>
                          </a:solidFill>
                          <a:latin typeface="Niramit"/>
                          <a:ea typeface="Niramit"/>
                          <a:cs typeface="Niramit"/>
                          <a:sym typeface="Niramit"/>
                        </a:rPr>
                        <a:t> </a:t>
                      </a:r>
                      <a:endParaRPr sz="1000">
                        <a:solidFill>
                          <a:schemeClr val="dk1"/>
                        </a:solidFill>
                        <a:latin typeface="Niramit"/>
                        <a:ea typeface="Niramit"/>
                        <a:cs typeface="Niramit"/>
                        <a:sym typeface="Niramit"/>
                      </a:endParaRPr>
                    </a:p>
                    <a:p>
                      <a:pPr indent="0" lvl="0" marL="0" rtl="0" algn="just">
                        <a:spcBef>
                          <a:spcPts val="0"/>
                        </a:spcBef>
                        <a:spcAft>
                          <a:spcPts val="0"/>
                        </a:spcAft>
                        <a:buNone/>
                      </a:pPr>
                      <a:r>
                        <a:rPr lang="en-GB" sz="1000">
                          <a:solidFill>
                            <a:schemeClr val="dk1"/>
                          </a:solidFill>
                          <a:latin typeface="Niramit"/>
                          <a:ea typeface="Niramit"/>
                          <a:cs typeface="Niramit"/>
                          <a:sym typeface="Niramit"/>
                        </a:rPr>
                        <a:t>as looking at different </a:t>
                      </a:r>
                      <a:r>
                        <a:rPr lang="en-GB" sz="1000">
                          <a:solidFill>
                            <a:schemeClr val="dk1"/>
                          </a:solidFill>
                          <a:latin typeface="Niramit"/>
                          <a:ea typeface="Niramit"/>
                          <a:cs typeface="Niramit"/>
                          <a:sym typeface="Niramit"/>
                        </a:rPr>
                        <a:t>animal</a:t>
                      </a:r>
                      <a:r>
                        <a:rPr lang="en-GB" sz="1000">
                          <a:solidFill>
                            <a:schemeClr val="dk1"/>
                          </a:solidFill>
                          <a:latin typeface="Niramit"/>
                          <a:ea typeface="Niramit"/>
                          <a:cs typeface="Niramit"/>
                          <a:sym typeface="Niramit"/>
                        </a:rPr>
                        <a:t> types. And their environments.  </a:t>
                      </a:r>
                      <a:r>
                        <a:rPr lang="en-GB" sz="1000">
                          <a:solidFill>
                            <a:schemeClr val="dk1"/>
                          </a:solidFill>
                          <a:latin typeface="Ruluko"/>
                          <a:ea typeface="Ruluko"/>
                          <a:cs typeface="Ruluko"/>
                          <a:sym typeface="Ruluko"/>
                        </a:rPr>
                        <a:t>Previously, , the children learnt that the local environment is a habitat for living things and can change during the seasons.  </a:t>
                      </a:r>
                      <a:endParaRPr sz="1000">
                        <a:solidFill>
                          <a:schemeClr val="dk1"/>
                        </a:solidFill>
                        <a:latin typeface="Ruluko"/>
                        <a:ea typeface="Ruluko"/>
                        <a:cs typeface="Ruluko"/>
                        <a:sym typeface="Ruluko"/>
                      </a:endParaRPr>
                    </a:p>
                    <a:p>
                      <a:pPr indent="0" lvl="0" marL="0" rtl="0" algn="just">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habitats and what a habitat needs to provide. They explore local habitats to identify and name living things and begin to understand how they depend on one another for food and shelter.</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79" name="Google Shape;179;p25"/>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5</a:t>
            </a:r>
            <a:r>
              <a:rPr b="1" lang="en-GB" sz="2000">
                <a:solidFill>
                  <a:schemeClr val="dk1"/>
                </a:solidFill>
                <a:latin typeface="Niramit"/>
                <a:ea typeface="Niramit"/>
                <a:cs typeface="Niramit"/>
                <a:sym typeface="Niramit"/>
              </a:rPr>
              <a:t>- </a:t>
            </a:r>
            <a:r>
              <a:rPr b="1" lang="en-GB" sz="2000">
                <a:solidFill>
                  <a:schemeClr val="dk1"/>
                </a:solidFill>
                <a:latin typeface="Niramit"/>
                <a:ea typeface="Niramit"/>
                <a:cs typeface="Niramit"/>
                <a:sym typeface="Niramit"/>
              </a:rPr>
              <a:t>Living Things and their Habitats</a:t>
            </a:r>
            <a:endParaRPr/>
          </a:p>
        </p:txBody>
      </p:sp>
      <p:pic>
        <p:nvPicPr>
          <p:cNvPr id="180" name="Google Shape;180;p25"/>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6"/>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86" name="Google Shape;186;p26"/>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187" name="Google Shape;187;p26"/>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A6. KS1 UNIT BREAKDOWNS</a:t>
            </a:r>
            <a:endParaRPr b="1" sz="2600">
              <a:solidFill>
                <a:schemeClr val="lt1"/>
              </a:solidFill>
              <a:latin typeface="Niramit"/>
              <a:ea typeface="Niramit"/>
              <a:cs typeface="Niramit"/>
              <a:sym typeface="Niramit"/>
            </a:endParaRPr>
          </a:p>
        </p:txBody>
      </p:sp>
      <p:graphicFrame>
        <p:nvGraphicFramePr>
          <p:cNvPr id="188" name="Google Shape;188;p26"/>
          <p:cNvGraphicFramePr/>
          <p:nvPr/>
        </p:nvGraphicFramePr>
        <p:xfrm>
          <a:off x="251200" y="30085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836450">
                <a:tc>
                  <a:txBody>
                    <a:bodyPr/>
                    <a:lstStyle/>
                    <a:p>
                      <a:pPr indent="0" lvl="0" marL="0" rtl="0" algn="l">
                        <a:spcBef>
                          <a:spcPts val="0"/>
                        </a:spcBef>
                        <a:spcAft>
                          <a:spcPts val="0"/>
                        </a:spcAft>
                        <a:buNone/>
                      </a:pPr>
                      <a:r>
                        <a:rPr lang="en-GB" sz="1000" u="sng">
                          <a:latin typeface="Niramit"/>
                          <a:ea typeface="Niramit"/>
                          <a:cs typeface="Niramit"/>
                          <a:sym typeface="Niramit"/>
                        </a:rPr>
                        <a:t>What </a:t>
                      </a:r>
                      <a:r>
                        <a:rPr lang="en-GB" sz="1000" u="sng">
                          <a:latin typeface="Niramit"/>
                          <a:ea typeface="Niramit"/>
                          <a:cs typeface="Niramit"/>
                          <a:sym typeface="Niramit"/>
                        </a:rPr>
                        <a:t>are the</a:t>
                      </a:r>
                      <a:r>
                        <a:rPr lang="en-GB" sz="1000" u="sng">
                          <a:latin typeface="Niramit"/>
                          <a:ea typeface="Niramit"/>
                          <a:cs typeface="Niramit"/>
                          <a:sym typeface="Niramit"/>
                        </a:rPr>
                        <a:t> four seasons? </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of previous sessions learning </a:t>
                      </a:r>
                      <a:endParaRPr sz="1000">
                        <a:latin typeface="Niramit"/>
                        <a:ea typeface="Niramit"/>
                        <a:cs typeface="Niramit"/>
                        <a:sym typeface="Niramit"/>
                      </a:endParaRPr>
                    </a:p>
                    <a:p>
                      <a:pPr indent="0" lvl="0" marL="0" rtl="0" algn="l">
                        <a:spcBef>
                          <a:spcPts val="0"/>
                        </a:spcBef>
                        <a:spcAft>
                          <a:spcPts val="0"/>
                        </a:spcAft>
                        <a:buNone/>
                      </a:pPr>
                      <a:r>
                        <a:rPr lang="en-GB" sz="1000" u="sng">
                          <a:latin typeface="Niramit"/>
                          <a:ea typeface="Niramit"/>
                          <a:cs typeface="Niramit"/>
                          <a:sym typeface="Niramit"/>
                        </a:rPr>
                        <a:t>E</a:t>
                      </a:r>
                      <a:r>
                        <a:rPr lang="en-GB" sz="1000">
                          <a:solidFill>
                            <a:schemeClr val="dk1"/>
                          </a:solidFill>
                          <a:latin typeface="Niramit"/>
                          <a:ea typeface="Niramit"/>
                          <a:cs typeface="Niramit"/>
                          <a:sym typeface="Niramit"/>
                        </a:rPr>
                        <a:t>Show the children images f spring and summer, what are the similarities what are the difference?</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u="sng">
                          <a:latin typeface="Niramit"/>
                          <a:ea typeface="Niramit"/>
                          <a:cs typeface="Niramit"/>
                          <a:sym typeface="Niramit"/>
                        </a:rPr>
                        <a:t>p</a:t>
                      </a:r>
                      <a:r>
                        <a:rPr lang="en-GB" sz="1000" u="sng">
                          <a:latin typeface="Niramit"/>
                          <a:ea typeface="Niramit"/>
                          <a:cs typeface="Niramit"/>
                          <a:sym typeface="Niramit"/>
                        </a:rPr>
                        <a:t>rediction :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Pose the question; If we recorded the temperature now should the results be </a:t>
                      </a:r>
                      <a:r>
                        <a:rPr lang="en-GB" sz="1000">
                          <a:latin typeface="Niramit"/>
                          <a:ea typeface="Niramit"/>
                          <a:cs typeface="Niramit"/>
                          <a:sym typeface="Niramit"/>
                        </a:rPr>
                        <a:t>similar</a:t>
                      </a:r>
                      <a:r>
                        <a:rPr lang="en-GB" sz="1000">
                          <a:latin typeface="Niramit"/>
                          <a:ea typeface="Niramit"/>
                          <a:cs typeface="Niramit"/>
                          <a:sym typeface="Niramit"/>
                        </a:rPr>
                        <a:t> to when we did it in December?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Brainstorm predictions from whole class discussions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the features of Summer</a:t>
                      </a:r>
                      <a:r>
                        <a:rPr lang="en-GB" sz="1000">
                          <a:solidFill>
                            <a:schemeClr val="dk1"/>
                          </a:solidFill>
                          <a:latin typeface="Niramit"/>
                          <a:ea typeface="Niramit"/>
                          <a:cs typeface="Niramit"/>
                          <a:sym typeface="Niramit"/>
                        </a:rPr>
                        <a:t>?</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Hook - Go on a nature walk. Look at the weather, plants, any animals.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Take pictures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Record findings of above on flipchart.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What is the weather like in Summer?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Observe sunset and sunrise times for the week ahead.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Discuss length of daylight and compare to winter findings.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Show children 2 sets of sunset and sunrise times can they work out which is from summer?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are the features of Summer</a:t>
                      </a:r>
                      <a:r>
                        <a:rPr lang="en-GB" sz="1000">
                          <a:solidFill>
                            <a:schemeClr val="dk1"/>
                          </a:solidFill>
                          <a:latin typeface="Niramit"/>
                          <a:ea typeface="Niramit"/>
                          <a:cs typeface="Niramit"/>
                          <a:sym typeface="Niramit"/>
                        </a:rPr>
                        <a:t>?</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label pictures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From nature walk last week.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Look at previous pictures from nature walk in autumn. Why are the flowers and plants growing?</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Link to previous learning re basic needs of growth.</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How do we measure temperature? Record today's temperature on a table</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can we protect ourselves from the sun?</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ow can we tell it is Summer?  Record temperature.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is the weather like in Summer?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is the weather like in Summer? How do we stay safe in Summer?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Discuss UV light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the children to weather forecasts.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create their own weather forecast including sun safety tips.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ow can we stay safe in Summer?</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 Recap weather in Summer. Record findings.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Look at weather app on computer and what the sunrise/sunset times are. Why is this?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Why do we need to stay warm? How can we stay seen on dark nights?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Provide children with images of suitable and unsuitable clothing for autumn and winter  - chn to classify</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can we stay safe in Summer?</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temperature recordings.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Water safety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Colate discussion findings.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Show water safety posters and children to create their own.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89" name="Google Shape;189;p26"/>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6</a:t>
            </a:r>
            <a:r>
              <a:rPr b="1" lang="en-GB" sz="2000">
                <a:latin typeface="Niramit"/>
                <a:ea typeface="Niramit"/>
                <a:cs typeface="Niramit"/>
                <a:sym typeface="Niramit"/>
              </a:rPr>
              <a:t> - Seasonal changes - </a:t>
            </a:r>
            <a:endParaRPr b="1" i="1" sz="2000">
              <a:highlight>
                <a:srgbClr val="FFFF00"/>
              </a:highlight>
              <a:latin typeface="Niramit"/>
              <a:ea typeface="Niramit"/>
              <a:cs typeface="Niramit"/>
              <a:sym typeface="Niramit"/>
            </a:endParaRPr>
          </a:p>
        </p:txBody>
      </p:sp>
      <p:graphicFrame>
        <p:nvGraphicFramePr>
          <p:cNvPr id="190" name="Google Shape;190;p26"/>
          <p:cNvGraphicFramePr/>
          <p:nvPr/>
        </p:nvGraphicFramePr>
        <p:xfrm>
          <a:off x="251125" y="11507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None/>
                      </a:pPr>
                      <a:r>
                        <a:rPr lang="en-GB" sz="1000">
                          <a:solidFill>
                            <a:schemeClr val="dk1"/>
                          </a:solidFill>
                          <a:latin typeface="Niramit"/>
                          <a:ea typeface="Niramit"/>
                          <a:cs typeface="Niramit"/>
                          <a:sym typeface="Niramit"/>
                        </a:rPr>
                        <a:t>autumn, winter, spring, summer,, sun, clouds, temperature (warm/ hot), UV, protection</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day, night,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Observe changes across the four seasons.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Observe and describe weather associated with the seasons and how day length varies.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7"/>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196" name="Google Shape;196;p27"/>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197" name="Google Shape;197;p27"/>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weather can change daily and some weather types are more common in certain seasons, such as snow in winter.</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Some ways to stay safe include staying safe in strong sunlight (sun cream, sun hat and sunglasses).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Temperature is the measure of how hot or cold something is.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 weather forecast predicts the weather.</a:t>
                      </a:r>
                      <a:endParaRPr sz="1000">
                        <a:solidFill>
                          <a:schemeClr val="dk1"/>
                        </a:solidFill>
                        <a:latin typeface="Ruluko"/>
                        <a:ea typeface="Ruluko"/>
                        <a:cs typeface="Ruluko"/>
                        <a:sym typeface="Ruluko"/>
                      </a:endParaRPr>
                    </a:p>
                    <a:p>
                      <a:pPr indent="0" lvl="0" marL="45720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198" name="Google Shape;198;p27"/>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EYFS, the children talked about some natural features that they see and feel during different seasons, including different weather.The children have previously explored </a:t>
                      </a:r>
                      <a:r>
                        <a:rPr lang="en-GB" sz="1000">
                          <a:solidFill>
                            <a:schemeClr val="dk1"/>
                          </a:solidFill>
                          <a:latin typeface="Ruluko"/>
                          <a:ea typeface="Ruluko"/>
                          <a:cs typeface="Ruluko"/>
                          <a:sym typeface="Ruluko"/>
                        </a:rPr>
                        <a:t>changes</a:t>
                      </a:r>
                      <a:r>
                        <a:rPr lang="en-GB" sz="1000">
                          <a:solidFill>
                            <a:schemeClr val="dk1"/>
                          </a:solidFill>
                          <a:latin typeface="Ruluko"/>
                          <a:ea typeface="Ruluko"/>
                          <a:cs typeface="Ruluko"/>
                          <a:sym typeface="Ruluko"/>
                        </a:rPr>
                        <a:t> in Autumn and Winter.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seasons, seasonal changes and typical seasonal weather and events. They learn about measuring the weather and the role of a meteorologist.</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99" name="Google Shape;199;p27"/>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6 </a:t>
            </a:r>
            <a:r>
              <a:rPr b="1" lang="en-GB" sz="2000">
                <a:solidFill>
                  <a:schemeClr val="dk1"/>
                </a:solidFill>
                <a:latin typeface="Niramit"/>
                <a:ea typeface="Niramit"/>
                <a:cs typeface="Niramit"/>
                <a:sym typeface="Niramit"/>
              </a:rPr>
              <a:t>- Seasonal changes </a:t>
            </a:r>
            <a:endParaRPr/>
          </a:p>
        </p:txBody>
      </p:sp>
      <p:pic>
        <p:nvPicPr>
          <p:cNvPr id="200" name="Google Shape;200;p27"/>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0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28"/>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206" name="Google Shape;206;p28"/>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207" name="Google Shape;207;p28"/>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a:solidFill>
                            <a:schemeClr val="dk1"/>
                          </a:solidFill>
                          <a:latin typeface="Ruluko"/>
                          <a:ea typeface="Ruluko"/>
                          <a:cs typeface="Ruluko"/>
                          <a:sym typeface="Ruluko"/>
                        </a:rPr>
                        <a:t>The weather can change daily and some weather types are more common in certain seasons, such as snow in winter.</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Some ways to stay safe include staying safe in strong sunlight (sun cream, sun hat and sunglasses).</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Temperature is the measure of how hot or cold something is.</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A weather forecast predicts the weather.</a:t>
                      </a:r>
                      <a:endParaRPr sz="1000">
                        <a:solidFill>
                          <a:schemeClr val="dk1"/>
                        </a:solidFill>
                        <a:latin typeface="Ruluko"/>
                        <a:ea typeface="Ruluko"/>
                        <a:cs typeface="Ruluko"/>
                        <a:sym typeface="Ruluko"/>
                      </a:endParaRPr>
                    </a:p>
                    <a:p>
                      <a:pPr indent="0" lvl="0" marL="45720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208" name="Google Shape;208;p28"/>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None/>
                      </a:pPr>
                      <a:r>
                        <a:rPr lang="en-GB" sz="1000">
                          <a:solidFill>
                            <a:schemeClr val="dk1"/>
                          </a:solidFill>
                          <a:latin typeface="Ruluko"/>
                          <a:ea typeface="Ruluko"/>
                          <a:cs typeface="Ruluko"/>
                          <a:sym typeface="Ruluko"/>
                        </a:rPr>
                        <a:t>In EYFS, the children talked about some natural features that they see and feel during different seasons, including different weather.The children have previously explored changes in Autumn and Winter. </a:t>
                      </a:r>
                      <a:endParaRPr sz="1000">
                        <a:solidFill>
                          <a:schemeClr val="dk1"/>
                        </a:solidFill>
                        <a:latin typeface="Ruluko"/>
                        <a:ea typeface="Ruluko"/>
                        <a:cs typeface="Ruluko"/>
                        <a:sym typeface="Ruluko"/>
                      </a:endParaRPr>
                    </a:p>
                    <a:p>
                      <a:pPr indent="0" lvl="0" marL="0" rtl="0" algn="just">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This project teaches children about the seasons, seasonal changes and typical seasonal weather and events. They learn about measuring the weather and how to stay safe warm weather.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09" name="Google Shape;209;p28"/>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6 </a:t>
            </a:r>
            <a:r>
              <a:rPr b="1" lang="en-GB" sz="2000">
                <a:solidFill>
                  <a:schemeClr val="dk1"/>
                </a:solidFill>
                <a:latin typeface="Niramit"/>
                <a:ea typeface="Niramit"/>
                <a:cs typeface="Niramit"/>
                <a:sym typeface="Niramit"/>
              </a:rPr>
              <a:t>- Seasonal changes </a:t>
            </a:r>
            <a:endParaRPr/>
          </a:p>
        </p:txBody>
      </p:sp>
      <p:pic>
        <p:nvPicPr>
          <p:cNvPr id="210" name="Google Shape;210;p28"/>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9"/>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16" name="Google Shape;216;p29"/>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217" name="Google Shape;217;p29"/>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B1. KS1 UNIT BREAKDOWNS</a:t>
            </a:r>
            <a:endParaRPr b="1" sz="2600">
              <a:solidFill>
                <a:schemeClr val="lt1"/>
              </a:solidFill>
              <a:latin typeface="Niramit"/>
              <a:ea typeface="Niramit"/>
              <a:cs typeface="Niramit"/>
              <a:sym typeface="Niramit"/>
            </a:endParaRPr>
          </a:p>
        </p:txBody>
      </p:sp>
      <p:graphicFrame>
        <p:nvGraphicFramePr>
          <p:cNvPr id="218" name="Google Shape;218;p29"/>
          <p:cNvGraphicFramePr/>
          <p:nvPr/>
        </p:nvGraphicFramePr>
        <p:xfrm>
          <a:off x="251200" y="29323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How can we describe different materials?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Gather up a range of different materials and objects  for the children to explore.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them to sort them how they feel necessary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Introduce the difference between objects and materials - add to working wall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draw objects and label their materials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Extension: children to think of adjectives to describe objects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can we sort everyday  materials into groups? </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previous learning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Introduce stem sentences “An object is..”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 material is”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Use real objects to sort into material groups. Take photos.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Introduce recycling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can be recycled?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Cut and sort images into recyclable and non recyclable in books.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can we describe everyday materials?</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Provide the children with different types of material and their name - label them.</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properties .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Model using a material, e.g. wood. </a:t>
                      </a:r>
                      <a:r>
                        <a:rPr lang="en-GB" sz="1000" u="sng">
                          <a:solidFill>
                            <a:schemeClr val="hlink"/>
                          </a:solidFill>
                          <a:latin typeface="Niramit"/>
                          <a:ea typeface="Niramit"/>
                          <a:cs typeface="Niramit"/>
                          <a:sym typeface="Niramit"/>
                          <a:hlinkClick r:id="rId4"/>
                        </a:rPr>
                        <a:t>How could we describe this material</a:t>
                      </a:r>
                      <a:r>
                        <a:rPr lang="en-GB" sz="1000">
                          <a:solidFill>
                            <a:schemeClr val="dk1"/>
                          </a:solidFill>
                          <a:latin typeface="Niramit"/>
                          <a:ea typeface="Niramit"/>
                          <a:cs typeface="Niramit"/>
                          <a:sym typeface="Niramit"/>
                        </a:rPr>
                        <a:t>? Hard, stiff, shiny, solid etc.</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Provide the children with different photos of materials, as well as physical examples of the materials.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label each material with adjectives to describe the material.</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Extend - how can each material be better to use for different things? E.g. use fabric vs wood.</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can we name properties through testing?</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are different types of materials? Use a mystery bag with different things in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absorbent waterproof transparent and opaque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Show to how to test for these properties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Investigate: split class in half, absorbency test and transparency test. Each half to make a prediction for the other half of the class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Class to feedback findings to other half of the class. Discuss observations and revisit enquiry questions and predictions.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Record findings as class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 we know which material is best?</a:t>
                      </a:r>
                      <a:endParaRPr sz="1000" u="sng">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-what did we test?</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the concept that some materials are better for different purposes.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Pose a problem for the children. Mr Cherry needs to fix the EYFS outdoor shelter to keep the toys dry.  Which material will be best?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Discussion on what the properties will need to be. Class to make a prediction.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work in groups testing three different materials in water.</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discuss and record results. link back to prediction.</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100">
                          <a:solidFill>
                            <a:schemeClr val="dk1"/>
                          </a:solidFill>
                        </a:rPr>
                        <a:t>Decide which material they think is best. </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Which material is best</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why are some materials better?</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Pose a problem for the children. Mr Cherry needs to build a storage box. He only told us it needs to be strong. Which material will be best?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work in groups sorting materials in sorting hoops strong and not strong. Children to decide in their groups which material would  be best?</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inform the class that Mr Cherry has now told you it needs to be strong and waterproof. Based on what they have learnt can they re sort the materials in their books using images or drawings.</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Groups to write which material they believe would be best and why.</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19" name="Google Shape;219;p29"/>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1 </a:t>
            </a:r>
            <a:r>
              <a:rPr b="1" lang="en-GB" sz="2000">
                <a:latin typeface="Niramit"/>
                <a:ea typeface="Niramit"/>
                <a:cs typeface="Niramit"/>
                <a:sym typeface="Niramit"/>
              </a:rPr>
              <a:t>- Materials (Everyday materials and their properties)</a:t>
            </a:r>
            <a:endParaRPr b="1" sz="2000">
              <a:latin typeface="Niramit"/>
              <a:ea typeface="Niramit"/>
              <a:cs typeface="Niramit"/>
              <a:sym typeface="Niramit"/>
            </a:endParaRPr>
          </a:p>
        </p:txBody>
      </p:sp>
      <p:graphicFrame>
        <p:nvGraphicFramePr>
          <p:cNvPr id="220" name="Google Shape;220;p29"/>
          <p:cNvGraphicFramePr/>
          <p:nvPr/>
        </p:nvGraphicFramePr>
        <p:xfrm>
          <a:off x="251125" y="11507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None/>
                      </a:pPr>
                      <a:r>
                        <a:rPr lang="en-GB" sz="1000">
                          <a:solidFill>
                            <a:schemeClr val="dk1"/>
                          </a:solidFill>
                          <a:latin typeface="Niramit"/>
                          <a:ea typeface="Niramit"/>
                          <a:cs typeface="Niramit"/>
                          <a:sym typeface="Niramit"/>
                        </a:rPr>
                        <a:t>Object, material, wood, plastic, glass, metal, water, rock, brick, paper, fabric, elastic, foil, card/cardboard, rubber, wool, clay, hard, soft, stretchy, stiff, bendy, floppy, waterproof, absorbent, breaks/tears, rough, smooth, shiny, dull, see-through, not see-through, properties </a:t>
                      </a:r>
                      <a:endParaRPr sz="12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distinguish between an object and the material from which it is made  </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and name a variety of everyday materials, including wood, plastic, glass, metal, water, and rock  </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the simple physical properties of a variety of everyday materials  </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compare and group together a variety of everyday materials on the basis of their simple physical properties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Test materials to identify properties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0"/>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226" name="Google Shape;226;p30"/>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227" name="Google Shape;227;p30"/>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rPr lang="en-GB" sz="1000">
                          <a:latin typeface="Niramit"/>
                          <a:ea typeface="Niramit"/>
                          <a:cs typeface="Niramit"/>
                          <a:sym typeface="Niramit"/>
                        </a:rPr>
                        <a:t>Scientific enquiry: find the best material to solve Mr Cherry’s problem  of the best material needed to build some storage units.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a:solidFill>
                            <a:schemeClr val="dk1"/>
                          </a:solidFill>
                          <a:latin typeface="Ruluko"/>
                          <a:ea typeface="Ruluko"/>
                          <a:cs typeface="Ruluko"/>
                          <a:sym typeface="Ruluko"/>
                        </a:rPr>
                        <a:t>A material is what an object is made from.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Materials are all around us, such as in the home, garden, school and park.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Everyday materials include wood, plastic, glass, metal, water, rock, brick, paper and fabric.</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Materials are important because we use them to make everyday objects for example, plastic is light and stiff. It can be used for a water bottle</a:t>
                      </a:r>
                      <a:endParaRPr sz="1000">
                        <a:solidFill>
                          <a:schemeClr val="dk1"/>
                        </a:solidFill>
                        <a:latin typeface="Ruluko"/>
                        <a:ea typeface="Ruluko"/>
                        <a:cs typeface="Ruluko"/>
                        <a:sym typeface="Ruluko"/>
                      </a:endParaRPr>
                    </a:p>
                    <a:p>
                      <a:pPr indent="0" lvl="0" marL="45720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228" name="Google Shape;228;p30"/>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None/>
                      </a:pPr>
                      <a:r>
                        <a:rPr lang="en-GB" sz="1000">
                          <a:solidFill>
                            <a:schemeClr val="dk1"/>
                          </a:solidFill>
                          <a:latin typeface="Ruluko"/>
                          <a:ea typeface="Ruluko"/>
                          <a:cs typeface="Ruluko"/>
                          <a:sym typeface="Ruluko"/>
                        </a:rPr>
                        <a:t>In EYFS, pupils learned that different materials that can be used for different things. We talked about the similarities and differences in relation to places, objects, materials and living things. Children explored materials when expressing themselves creatively.</a:t>
                      </a:r>
                      <a:endParaRPr sz="1000">
                        <a:solidFill>
                          <a:schemeClr val="dk1"/>
                        </a:solidFill>
                        <a:latin typeface="Ruluko"/>
                        <a:ea typeface="Ruluko"/>
                        <a:cs typeface="Ruluko"/>
                        <a:sym typeface="Ruluko"/>
                      </a:endParaRPr>
                    </a:p>
                    <a:p>
                      <a:pPr indent="0" lvl="0" marL="0" rtl="0" algn="l">
                        <a:lnSpc>
                          <a:spcPct val="120000"/>
                        </a:lnSpc>
                        <a:spcBef>
                          <a:spcPts val="0"/>
                        </a:spcBef>
                        <a:spcAft>
                          <a:spcPts val="0"/>
                        </a:spcAft>
                        <a:buNone/>
                      </a:pPr>
                      <a:r>
                        <a:rPr lang="en-GB" sz="1000">
                          <a:solidFill>
                            <a:schemeClr val="dk1"/>
                          </a:solidFill>
                          <a:latin typeface="Ruluko"/>
                          <a:ea typeface="Ruluko"/>
                          <a:cs typeface="Ruluko"/>
                          <a:sym typeface="Ruluko"/>
                        </a:rPr>
                        <a:t>During this  unit, we will be introduced to a range of basic materials and their properties. We will learn to name and identify a variety of materials and begin to explain that these materials can be made into many different objects. We will then progress and learn to distinguish between an object and the material from which it is made. We will investigate the properties of materials and begin to recognise that a material's properties define its use.</a:t>
                      </a:r>
                      <a:endParaRPr sz="1000">
                        <a:solidFill>
                          <a:schemeClr val="dk1"/>
                        </a:solidFill>
                        <a:latin typeface="Ruluko"/>
                        <a:ea typeface="Ruluko"/>
                        <a:cs typeface="Ruluko"/>
                        <a:sym typeface="Ruluko"/>
                      </a:endParaRPr>
                    </a:p>
                    <a:p>
                      <a:pPr indent="0" lvl="0" marL="0" rtl="0" algn="just">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29" name="Google Shape;229;p30"/>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1 -</a:t>
            </a:r>
            <a:r>
              <a:rPr b="1" lang="en-GB" sz="2000">
                <a:solidFill>
                  <a:schemeClr val="dk1"/>
                </a:solidFill>
                <a:latin typeface="Niramit"/>
                <a:ea typeface="Niramit"/>
                <a:cs typeface="Niramit"/>
                <a:sym typeface="Niramit"/>
              </a:rPr>
              <a:t> Materials (Everyday materials and their properties)</a:t>
            </a:r>
            <a:endParaRPr/>
          </a:p>
        </p:txBody>
      </p:sp>
      <p:pic>
        <p:nvPicPr>
          <p:cNvPr id="230" name="Google Shape;230;p30"/>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3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31"/>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36" name="Google Shape;236;p31"/>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237" name="Google Shape;237;p31"/>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B2. KS1 UNIT BREAKDOWNS</a:t>
            </a:r>
            <a:endParaRPr b="1" sz="2600">
              <a:solidFill>
                <a:schemeClr val="lt1"/>
              </a:solidFill>
              <a:latin typeface="Niramit"/>
              <a:ea typeface="Niramit"/>
              <a:cs typeface="Niramit"/>
              <a:sym typeface="Niramit"/>
            </a:endParaRPr>
          </a:p>
        </p:txBody>
      </p:sp>
      <p:graphicFrame>
        <p:nvGraphicFramePr>
          <p:cNvPr id="238" name="Google Shape;238;p31"/>
          <p:cNvGraphicFramePr/>
          <p:nvPr/>
        </p:nvGraphicFramePr>
        <p:xfrm>
          <a:off x="251200" y="29323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uses do materials have ?</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latin typeface="Niramit"/>
                          <a:ea typeface="Niramit"/>
                          <a:cs typeface="Niramit"/>
                          <a:sym typeface="Niramit"/>
                        </a:rPr>
                        <a:t>Recap prior learning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Provide class with objects and ask them to sort based on materials. Record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Discuss what materials the children think they will find inside and outside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Scientific inquiry What do they think will be the most common material?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Create a class table based on materials they believe they will see. Split the chn into groups to find the  materials and record e.g. one group wood, one group plastic etc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Share findings together. Discuss suitability.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can the shape of a solid object be changed?</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3 different objects (e.g. cup, teddy, elastic band)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describing objects - e.g. soft, transparent, opaque, hard, waterproof, absorbent.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does it mean for something to be solid. Refer back to your 3 items, are these solid. Why? If I poured a drink into my cup, does it change shape? </a:t>
                      </a:r>
                      <a:r>
                        <a:rPr lang="en-GB" sz="1000" u="sng">
                          <a:solidFill>
                            <a:schemeClr val="hlink"/>
                          </a:solidFill>
                          <a:latin typeface="Niramit"/>
                          <a:ea typeface="Niramit"/>
                          <a:cs typeface="Niramit"/>
                          <a:sym typeface="Niramit"/>
                          <a:hlinkClick r:id="rId4"/>
                        </a:rPr>
                        <a:t>How can we change the shape of a solid object?</a:t>
                      </a:r>
                      <a:r>
                        <a:rPr lang="en-GB" sz="1000">
                          <a:latin typeface="Niramit"/>
                          <a:ea typeface="Niramit"/>
                          <a:cs typeface="Niramit"/>
                          <a:sym typeface="Niramit"/>
                        </a:rPr>
                        <a:t> (Squash, bend, twist, stretch)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Use 4 different objects, explore these different methods of changing shape. Record in table.</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Which material is the stretchiest?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were the 4 different ways to change the shape of a solid?</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We are going to focus on stretchiness of an object. What does this word mean? Can you think of any stretchy objects? Stretchiness is actually called elasticity. Write a definition.</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Provide the children with 4 different objects (e.g. bag, paper, elastic band, piece of clothing/fabric)</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Write predictions of which they think will be elastic.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Test different objects for elasticity.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Record findings in books.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is the difference between raw and synthetic materials?</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were the 4 ways of changing the shape of a solid?</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elasticity.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Were all of the objects we saw natural (found in the environment) or made by a human?</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does it mean for an object to be man-made(Synthetic)? What about raw (natural)?</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Show the children examples of both types of material.</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Explain in books what each means and make a list of different examples.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Where do raw materials come from?</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Why do we change materials?</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does raw and synthetic mean? What is the difference between each? Recap examples of each.</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Why do you think people change materials? Think of some function purposes of changed objects e.g. sand to glass.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How are objects changed e.g. heated, mixed with other raw material, chemically changed.</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how a raw material is changed (e.g. sand to glass).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map out the process of making glass from sand.</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Why do we recycle? </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how materials can be changed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how plastics can be harmful.</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together Sort waste into items that can be recycled. Think about properties and suitability. Look at examples of how waste can be reused.</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Pose the inquiry question Mrs Tippett would like to reuse some of the waste to benefit the school. children to create designs and orestent them back to the class. remind the chn that the designs must reflect the properties of materials.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 like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39" name="Google Shape;239;p31"/>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2 </a:t>
            </a:r>
            <a:r>
              <a:rPr b="1" lang="en-GB" sz="2000">
                <a:latin typeface="Niramit"/>
                <a:ea typeface="Niramit"/>
                <a:cs typeface="Niramit"/>
                <a:sym typeface="Niramit"/>
              </a:rPr>
              <a:t>- Uses of Everyday Materials</a:t>
            </a:r>
            <a:endParaRPr b="1" sz="2000">
              <a:latin typeface="Niramit"/>
              <a:ea typeface="Niramit"/>
              <a:cs typeface="Niramit"/>
              <a:sym typeface="Niramit"/>
            </a:endParaRPr>
          </a:p>
        </p:txBody>
      </p:sp>
      <p:graphicFrame>
        <p:nvGraphicFramePr>
          <p:cNvPr id="240" name="Google Shape;240;p31"/>
          <p:cNvGraphicFramePr/>
          <p:nvPr/>
        </p:nvGraphicFramePr>
        <p:xfrm>
          <a:off x="251125" y="11507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Names of materials – wood, metal, plastic, glass, brick, rock, paper, cardboard</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Properties of materials – as for Year 1 plus: Opaque, transparent and translucent, reflective, non-reflective, flexible, rigid, shape, push/pushing, pull/pulling, twist/twisting, squash/squashing, bend/bending, stretch/stretching</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and compare the suitability of a variety of everyday materials, including wood, metal, plastic, glass, brick, rock, paper and cardboard for particular uses.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Find out how the shapes of solid objects made from some materials can be changed by squashing, bending, twisting and stretching.</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 name="Google Shape;63;p14"/>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64" name="Google Shape;64;p14"/>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393700" lvl="0" marL="457200" rtl="0" algn="l">
              <a:spcBef>
                <a:spcPts val="0"/>
              </a:spcBef>
              <a:spcAft>
                <a:spcPts val="0"/>
              </a:spcAft>
              <a:buClr>
                <a:schemeClr val="lt1"/>
              </a:buClr>
              <a:buSzPts val="2600"/>
              <a:buFont typeface="Niramit"/>
              <a:buAutoNum type="arabicPeriod"/>
            </a:pPr>
            <a:r>
              <a:rPr b="1" lang="en-GB" sz="2600">
                <a:solidFill>
                  <a:schemeClr val="lt1"/>
                </a:solidFill>
                <a:latin typeface="Niramit"/>
                <a:ea typeface="Niramit"/>
                <a:cs typeface="Niramit"/>
                <a:sym typeface="Niramit"/>
              </a:rPr>
              <a:t>PHILOSOPHY</a:t>
            </a:r>
            <a:endParaRPr b="1" sz="2600">
              <a:solidFill>
                <a:schemeClr val="lt1"/>
              </a:solidFill>
              <a:latin typeface="Niramit"/>
              <a:ea typeface="Niramit"/>
              <a:cs typeface="Niramit"/>
              <a:sym typeface="Niramit"/>
            </a:endParaRPr>
          </a:p>
        </p:txBody>
      </p:sp>
      <p:sp>
        <p:nvSpPr>
          <p:cNvPr id="65" name="Google Shape;65;p14"/>
          <p:cNvSpPr txBox="1"/>
          <p:nvPr/>
        </p:nvSpPr>
        <p:spPr>
          <a:xfrm>
            <a:off x="7729800" y="1610188"/>
            <a:ext cx="1652100" cy="738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1800">
                <a:solidFill>
                  <a:schemeClr val="lt1"/>
                </a:solidFill>
                <a:latin typeface="Niramit"/>
                <a:ea typeface="Niramit"/>
                <a:cs typeface="Niramit"/>
                <a:sym typeface="Niramit"/>
              </a:rPr>
              <a:t>Sequenced and coherent</a:t>
            </a:r>
            <a:endParaRPr sz="600"/>
          </a:p>
        </p:txBody>
      </p:sp>
      <p:sp>
        <p:nvSpPr>
          <p:cNvPr id="66" name="Google Shape;66;p14"/>
          <p:cNvSpPr txBox="1"/>
          <p:nvPr/>
        </p:nvSpPr>
        <p:spPr>
          <a:xfrm>
            <a:off x="8589050" y="3245463"/>
            <a:ext cx="16521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1800">
                <a:solidFill>
                  <a:schemeClr val="lt1"/>
                </a:solidFill>
                <a:latin typeface="Niramit"/>
                <a:ea typeface="Niramit"/>
                <a:cs typeface="Niramit"/>
                <a:sym typeface="Niramit"/>
              </a:rPr>
              <a:t>Flexible</a:t>
            </a:r>
            <a:endParaRPr sz="600"/>
          </a:p>
        </p:txBody>
      </p:sp>
      <p:sp>
        <p:nvSpPr>
          <p:cNvPr id="67" name="Google Shape;67;p14"/>
          <p:cNvSpPr txBox="1"/>
          <p:nvPr/>
        </p:nvSpPr>
        <p:spPr>
          <a:xfrm>
            <a:off x="7729800" y="4774588"/>
            <a:ext cx="16521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1800">
                <a:solidFill>
                  <a:schemeClr val="lt1"/>
                </a:solidFill>
                <a:latin typeface="Niramit"/>
                <a:ea typeface="Niramit"/>
                <a:cs typeface="Niramit"/>
                <a:sym typeface="Niramit"/>
              </a:rPr>
              <a:t>Accessible</a:t>
            </a:r>
            <a:endParaRPr sz="600"/>
          </a:p>
        </p:txBody>
      </p:sp>
      <p:sp>
        <p:nvSpPr>
          <p:cNvPr id="68" name="Google Shape;68;p14"/>
          <p:cNvSpPr txBox="1"/>
          <p:nvPr/>
        </p:nvSpPr>
        <p:spPr>
          <a:xfrm>
            <a:off x="5973338" y="4762213"/>
            <a:ext cx="1652100" cy="461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1800">
                <a:solidFill>
                  <a:schemeClr val="lt1"/>
                </a:solidFill>
                <a:latin typeface="Niramit"/>
                <a:ea typeface="Niramit"/>
                <a:cs typeface="Niramit"/>
                <a:sym typeface="Niramit"/>
              </a:rPr>
              <a:t>Diverse</a:t>
            </a:r>
            <a:endParaRPr sz="600"/>
          </a:p>
        </p:txBody>
      </p:sp>
      <p:sp>
        <p:nvSpPr>
          <p:cNvPr id="69" name="Google Shape;69;p14"/>
          <p:cNvSpPr txBox="1"/>
          <p:nvPr/>
        </p:nvSpPr>
        <p:spPr>
          <a:xfrm>
            <a:off x="251125" y="859100"/>
            <a:ext cx="4176600" cy="6618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1800" u="sng">
                <a:solidFill>
                  <a:schemeClr val="dk1"/>
                </a:solidFill>
                <a:latin typeface="Niramit"/>
                <a:ea typeface="Niramit"/>
                <a:cs typeface="Niramit"/>
                <a:sym typeface="Niramit"/>
              </a:rPr>
              <a:t>Six underlying attributes at the heart of Sproatley’s curriculum and lessons: </a:t>
            </a:r>
            <a:endParaRPr b="1" sz="1800" u="sng">
              <a:solidFill>
                <a:schemeClr val="dk1"/>
              </a:solidFill>
              <a:latin typeface="Niramit"/>
              <a:ea typeface="Niramit"/>
              <a:cs typeface="Niramit"/>
              <a:sym typeface="Niramit"/>
            </a:endParaRPr>
          </a:p>
          <a:p>
            <a:pPr indent="0" lvl="0" marL="0" rtl="0" algn="l">
              <a:spcBef>
                <a:spcPts val="0"/>
              </a:spcBef>
              <a:spcAft>
                <a:spcPts val="0"/>
              </a:spcAft>
              <a:buNone/>
            </a:pPr>
            <a:r>
              <a:t/>
            </a:r>
            <a:endParaRPr>
              <a:solidFill>
                <a:schemeClr val="dk1"/>
              </a:solidFill>
              <a:latin typeface="Niramit"/>
              <a:ea typeface="Niramit"/>
              <a:cs typeface="Niramit"/>
              <a:sym typeface="Niramit"/>
            </a:endParaRPr>
          </a:p>
          <a:p>
            <a:pPr indent="0" lvl="0" marL="0" rtl="0" algn="l">
              <a:spcBef>
                <a:spcPts val="0"/>
              </a:spcBef>
              <a:spcAft>
                <a:spcPts val="0"/>
              </a:spcAft>
              <a:buNone/>
            </a:pPr>
            <a:r>
              <a:rPr lang="en-GB">
                <a:solidFill>
                  <a:schemeClr val="dk1"/>
                </a:solidFill>
                <a:latin typeface="Niramit"/>
                <a:ea typeface="Niramit"/>
                <a:cs typeface="Niramit"/>
                <a:sym typeface="Niramit"/>
              </a:rPr>
              <a:t>Lessons and units are </a:t>
            </a:r>
            <a:r>
              <a:rPr b="1" lang="en-GB">
                <a:solidFill>
                  <a:schemeClr val="dk1"/>
                </a:solidFill>
                <a:latin typeface="Niramit"/>
                <a:ea typeface="Niramit"/>
                <a:cs typeface="Niramit"/>
                <a:sym typeface="Niramit"/>
              </a:rPr>
              <a:t>knowledge and vocabulary rich </a:t>
            </a:r>
            <a:r>
              <a:rPr lang="en-GB">
                <a:solidFill>
                  <a:schemeClr val="dk1"/>
                </a:solidFill>
                <a:latin typeface="Niramit"/>
                <a:ea typeface="Niramit"/>
                <a:cs typeface="Niramit"/>
                <a:sym typeface="Niramit"/>
              </a:rPr>
              <a:t>so that pupils build on what they already know to develop powerful knowledge. </a:t>
            </a:r>
            <a:endParaRPr>
              <a:solidFill>
                <a:schemeClr val="dk1"/>
              </a:solidFill>
              <a:latin typeface="Niramit"/>
              <a:ea typeface="Niramit"/>
              <a:cs typeface="Niramit"/>
              <a:sym typeface="Niramit"/>
            </a:endParaRPr>
          </a:p>
          <a:p>
            <a:pPr indent="0" lvl="0" marL="0" rtl="0" algn="l">
              <a:spcBef>
                <a:spcPts val="0"/>
              </a:spcBef>
              <a:spcAft>
                <a:spcPts val="0"/>
              </a:spcAft>
              <a:buNone/>
            </a:pPr>
            <a:r>
              <a:t/>
            </a:r>
            <a:endParaRPr>
              <a:solidFill>
                <a:schemeClr val="dk1"/>
              </a:solidFill>
              <a:latin typeface="Niramit"/>
              <a:ea typeface="Niramit"/>
              <a:cs typeface="Niramit"/>
              <a:sym typeface="Niramit"/>
            </a:endParaRPr>
          </a:p>
          <a:p>
            <a:pPr indent="0" lvl="0" marL="0" rtl="0" algn="l">
              <a:spcBef>
                <a:spcPts val="0"/>
              </a:spcBef>
              <a:spcAft>
                <a:spcPts val="0"/>
              </a:spcAft>
              <a:buNone/>
            </a:pPr>
            <a:r>
              <a:rPr lang="en-GB">
                <a:solidFill>
                  <a:schemeClr val="dk1"/>
                </a:solidFill>
                <a:latin typeface="Niramit"/>
                <a:ea typeface="Niramit"/>
                <a:cs typeface="Niramit"/>
                <a:sym typeface="Niramit"/>
              </a:rPr>
              <a:t>Knowledge is coherently </a:t>
            </a:r>
            <a:r>
              <a:rPr b="1" lang="en-GB">
                <a:solidFill>
                  <a:schemeClr val="dk1"/>
                </a:solidFill>
                <a:latin typeface="Niramit"/>
                <a:ea typeface="Niramit"/>
                <a:cs typeface="Niramit"/>
                <a:sym typeface="Niramit"/>
              </a:rPr>
              <a:t>sequenced</a:t>
            </a:r>
            <a:r>
              <a:rPr lang="en-GB">
                <a:solidFill>
                  <a:schemeClr val="dk1"/>
                </a:solidFill>
                <a:latin typeface="Niramit"/>
                <a:ea typeface="Niramit"/>
                <a:cs typeface="Niramit"/>
                <a:sym typeface="Niramit"/>
              </a:rPr>
              <a:t> and planned so that pupils know more, do more and remember more. </a:t>
            </a:r>
            <a:endParaRPr>
              <a:solidFill>
                <a:srgbClr val="202124"/>
              </a:solidFill>
              <a:highlight>
                <a:schemeClr val="lt1"/>
              </a:highlight>
              <a:latin typeface="Niramit"/>
              <a:ea typeface="Niramit"/>
              <a:cs typeface="Niramit"/>
              <a:sym typeface="Niramit"/>
            </a:endParaRPr>
          </a:p>
          <a:p>
            <a:pPr indent="0" lvl="0" marL="0" rtl="0" algn="l">
              <a:spcBef>
                <a:spcPts val="0"/>
              </a:spcBef>
              <a:spcAft>
                <a:spcPts val="0"/>
              </a:spcAft>
              <a:buNone/>
            </a:pPr>
            <a:r>
              <a:t/>
            </a:r>
            <a:endParaRPr>
              <a:solidFill>
                <a:srgbClr val="202124"/>
              </a:solidFill>
              <a:highlight>
                <a:schemeClr val="lt1"/>
              </a:highlight>
              <a:latin typeface="Niramit"/>
              <a:ea typeface="Niramit"/>
              <a:cs typeface="Niramit"/>
              <a:sym typeface="Niramit"/>
            </a:endParaRPr>
          </a:p>
          <a:p>
            <a:pPr indent="0" lvl="0" marL="0" rtl="0" algn="l">
              <a:spcBef>
                <a:spcPts val="0"/>
              </a:spcBef>
              <a:spcAft>
                <a:spcPts val="0"/>
              </a:spcAft>
              <a:buNone/>
            </a:pPr>
            <a:r>
              <a:rPr lang="en-GB">
                <a:solidFill>
                  <a:schemeClr val="dk1"/>
                </a:solidFill>
                <a:latin typeface="Niramit"/>
                <a:ea typeface="Niramit"/>
                <a:cs typeface="Niramit"/>
                <a:sym typeface="Niramit"/>
              </a:rPr>
              <a:t>Our curriculum is </a:t>
            </a:r>
            <a:r>
              <a:rPr b="1" lang="en-GB">
                <a:solidFill>
                  <a:schemeClr val="dk1"/>
                </a:solidFill>
                <a:latin typeface="Niramit"/>
                <a:ea typeface="Niramit"/>
                <a:cs typeface="Niramit"/>
                <a:sym typeface="Niramit"/>
              </a:rPr>
              <a:t>ambitious </a:t>
            </a:r>
            <a:r>
              <a:rPr lang="en-GB">
                <a:solidFill>
                  <a:schemeClr val="dk1"/>
                </a:solidFill>
                <a:latin typeface="Niramit"/>
                <a:ea typeface="Niramit"/>
                <a:cs typeface="Niramit"/>
                <a:sym typeface="Niramit"/>
              </a:rPr>
              <a:t>and inspiring.</a:t>
            </a:r>
            <a:endParaRPr>
              <a:solidFill>
                <a:schemeClr val="dk1"/>
              </a:solidFill>
              <a:latin typeface="Niramit"/>
              <a:ea typeface="Niramit"/>
              <a:cs typeface="Niramit"/>
              <a:sym typeface="Niramit"/>
            </a:endParaRPr>
          </a:p>
          <a:p>
            <a:pPr indent="0" lvl="0" marL="0" rtl="0" algn="l">
              <a:spcBef>
                <a:spcPts val="0"/>
              </a:spcBef>
              <a:spcAft>
                <a:spcPts val="0"/>
              </a:spcAft>
              <a:buNone/>
            </a:pPr>
            <a:r>
              <a:rPr lang="en-GB">
                <a:solidFill>
                  <a:srgbClr val="202124"/>
                </a:solidFill>
                <a:highlight>
                  <a:schemeClr val="lt1"/>
                </a:highlight>
                <a:latin typeface="Niramit"/>
                <a:ea typeface="Niramit"/>
                <a:cs typeface="Niramit"/>
                <a:sym typeface="Niramit"/>
              </a:rPr>
              <a:t>It gives all our children the opportunity to achieve academically whilst encouraging interests and talents.</a:t>
            </a:r>
            <a:endParaRPr>
              <a:solidFill>
                <a:schemeClr val="dk1"/>
              </a:solidFill>
              <a:latin typeface="Niramit"/>
              <a:ea typeface="Niramit"/>
              <a:cs typeface="Niramit"/>
              <a:sym typeface="Niramit"/>
            </a:endParaRPr>
          </a:p>
          <a:p>
            <a:pPr indent="0" lvl="0" marL="0" rtl="0" algn="l">
              <a:spcBef>
                <a:spcPts val="0"/>
              </a:spcBef>
              <a:spcAft>
                <a:spcPts val="0"/>
              </a:spcAft>
              <a:buNone/>
            </a:pPr>
            <a:r>
              <a:t/>
            </a:r>
            <a:endParaRPr>
              <a:solidFill>
                <a:schemeClr val="dk1"/>
              </a:solidFill>
              <a:latin typeface="Niramit"/>
              <a:ea typeface="Niramit"/>
              <a:cs typeface="Niramit"/>
              <a:sym typeface="Niramit"/>
            </a:endParaRPr>
          </a:p>
          <a:p>
            <a:pPr indent="0" lvl="0" marL="0" rtl="0" algn="l">
              <a:spcBef>
                <a:spcPts val="0"/>
              </a:spcBef>
              <a:spcAft>
                <a:spcPts val="0"/>
              </a:spcAft>
              <a:buNone/>
            </a:pPr>
            <a:r>
              <a:rPr lang="en-GB">
                <a:solidFill>
                  <a:schemeClr val="dk1"/>
                </a:solidFill>
                <a:latin typeface="Niramit"/>
                <a:ea typeface="Niramit"/>
                <a:cs typeface="Niramit"/>
                <a:sym typeface="Niramit"/>
              </a:rPr>
              <a:t>Our curriculum serves to </a:t>
            </a:r>
            <a:r>
              <a:rPr b="1" lang="en-GB">
                <a:solidFill>
                  <a:schemeClr val="dk1"/>
                </a:solidFill>
                <a:latin typeface="Niramit"/>
                <a:ea typeface="Niramit"/>
                <a:cs typeface="Niramit"/>
                <a:sym typeface="Niramit"/>
              </a:rPr>
              <a:t>connect</a:t>
            </a:r>
            <a:r>
              <a:rPr lang="en-GB">
                <a:solidFill>
                  <a:schemeClr val="dk1"/>
                </a:solidFill>
                <a:latin typeface="Niramit"/>
                <a:ea typeface="Niramit"/>
                <a:cs typeface="Niramit"/>
                <a:sym typeface="Niramit"/>
              </a:rPr>
              <a:t>; </a:t>
            </a:r>
            <a:r>
              <a:rPr lang="en-GB">
                <a:solidFill>
                  <a:srgbClr val="5F6368"/>
                </a:solidFill>
                <a:highlight>
                  <a:schemeClr val="lt1"/>
                </a:highlight>
                <a:latin typeface="Niramit"/>
                <a:ea typeface="Niramit"/>
                <a:cs typeface="Niramit"/>
                <a:sym typeface="Niramit"/>
              </a:rPr>
              <a:t>it addresses  the physical, mental, spiritual, cultural and intellectual needs of our children  in a meaningful way.</a:t>
            </a:r>
            <a:endParaRPr>
              <a:solidFill>
                <a:srgbClr val="5F6368"/>
              </a:solidFill>
              <a:highlight>
                <a:schemeClr val="lt1"/>
              </a:highlight>
              <a:latin typeface="Niramit"/>
              <a:ea typeface="Niramit"/>
              <a:cs typeface="Niramit"/>
              <a:sym typeface="Niramit"/>
            </a:endParaRPr>
          </a:p>
          <a:p>
            <a:pPr indent="0" lvl="0" marL="0" rtl="0" algn="l">
              <a:spcBef>
                <a:spcPts val="0"/>
              </a:spcBef>
              <a:spcAft>
                <a:spcPts val="0"/>
              </a:spcAft>
              <a:buNone/>
            </a:pPr>
            <a:r>
              <a:t/>
            </a:r>
            <a:endParaRPr>
              <a:solidFill>
                <a:srgbClr val="5F6368"/>
              </a:solidFill>
              <a:highlight>
                <a:schemeClr val="lt1"/>
              </a:highlight>
              <a:latin typeface="Niramit"/>
              <a:ea typeface="Niramit"/>
              <a:cs typeface="Niramit"/>
              <a:sym typeface="Niramit"/>
            </a:endParaRPr>
          </a:p>
          <a:p>
            <a:pPr indent="0" lvl="0" marL="0" rtl="0" algn="l">
              <a:spcBef>
                <a:spcPts val="0"/>
              </a:spcBef>
              <a:spcAft>
                <a:spcPts val="0"/>
              </a:spcAft>
              <a:buNone/>
            </a:pPr>
            <a:r>
              <a:rPr lang="en-GB">
                <a:solidFill>
                  <a:schemeClr val="dk1"/>
                </a:solidFill>
                <a:latin typeface="Niramit"/>
                <a:ea typeface="Niramit"/>
                <a:cs typeface="Niramit"/>
                <a:sym typeface="Niramit"/>
              </a:rPr>
              <a:t>We teach a </a:t>
            </a:r>
            <a:r>
              <a:rPr b="1" lang="en-GB">
                <a:solidFill>
                  <a:schemeClr val="dk1"/>
                </a:solidFill>
                <a:latin typeface="Niramit"/>
                <a:ea typeface="Niramit"/>
                <a:cs typeface="Niramit"/>
                <a:sym typeface="Niramit"/>
              </a:rPr>
              <a:t>diverse</a:t>
            </a:r>
            <a:r>
              <a:rPr lang="en-GB">
                <a:solidFill>
                  <a:schemeClr val="dk1"/>
                </a:solidFill>
                <a:latin typeface="Niramit"/>
                <a:ea typeface="Niramit"/>
                <a:cs typeface="Niramit"/>
                <a:sym typeface="Niramit"/>
              </a:rPr>
              <a:t> curriculum by committing to diversity;  our teachers and teaching ensure that all pupils feel positively represented and included.</a:t>
            </a:r>
            <a:endParaRPr>
              <a:solidFill>
                <a:schemeClr val="dk1"/>
              </a:solidFill>
              <a:latin typeface="Niramit"/>
              <a:ea typeface="Niramit"/>
              <a:cs typeface="Niramit"/>
              <a:sym typeface="Niramit"/>
            </a:endParaRPr>
          </a:p>
          <a:p>
            <a:pPr indent="0" lvl="0" marL="0" rtl="0" algn="l">
              <a:spcBef>
                <a:spcPts val="0"/>
              </a:spcBef>
              <a:spcAft>
                <a:spcPts val="0"/>
              </a:spcAft>
              <a:buNone/>
            </a:pPr>
            <a:r>
              <a:t/>
            </a:r>
            <a:endParaRPr>
              <a:solidFill>
                <a:schemeClr val="dk1"/>
              </a:solidFill>
              <a:latin typeface="Niramit"/>
              <a:ea typeface="Niramit"/>
              <a:cs typeface="Niramit"/>
              <a:sym typeface="Niramit"/>
            </a:endParaRPr>
          </a:p>
          <a:p>
            <a:pPr indent="0" lvl="0" marL="0" rtl="0" algn="l">
              <a:spcBef>
                <a:spcPts val="0"/>
              </a:spcBef>
              <a:spcAft>
                <a:spcPts val="0"/>
              </a:spcAft>
              <a:buNone/>
            </a:pPr>
            <a:r>
              <a:rPr lang="en-GB">
                <a:solidFill>
                  <a:schemeClr val="dk1"/>
                </a:solidFill>
                <a:latin typeface="Niramit"/>
                <a:ea typeface="Niramit"/>
                <a:cs typeface="Niramit"/>
                <a:sym typeface="Niramit"/>
              </a:rPr>
              <a:t>Our curriculum is an</a:t>
            </a:r>
            <a:r>
              <a:rPr b="1" lang="en-GB">
                <a:solidFill>
                  <a:schemeClr val="dk1"/>
                </a:solidFill>
                <a:latin typeface="Niramit"/>
                <a:ea typeface="Niramit"/>
                <a:cs typeface="Niramit"/>
                <a:sym typeface="Niramit"/>
              </a:rPr>
              <a:t> inclusive </a:t>
            </a:r>
            <a:r>
              <a:rPr lang="en-GB">
                <a:solidFill>
                  <a:schemeClr val="dk1"/>
                </a:solidFill>
                <a:latin typeface="Niramit"/>
                <a:ea typeface="Niramit"/>
                <a:cs typeface="Niramit"/>
                <a:sym typeface="Niramit"/>
              </a:rPr>
              <a:t>one which addresses the needs of all pupils so that they can achieve. </a:t>
            </a:r>
            <a:endParaRPr>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b="1" sz="1800">
              <a:latin typeface="Niramit"/>
              <a:ea typeface="Niramit"/>
              <a:cs typeface="Niramit"/>
              <a:sym typeface="Niramit"/>
            </a:endParaRPr>
          </a:p>
        </p:txBody>
      </p:sp>
      <p:pic>
        <p:nvPicPr>
          <p:cNvPr id="70" name="Google Shape;70;p14"/>
          <p:cNvPicPr preferRelativeResize="0"/>
          <p:nvPr/>
        </p:nvPicPr>
        <p:blipFill rotWithShape="1">
          <a:blip r:embed="rId4">
            <a:alphaModFix/>
          </a:blip>
          <a:srcRect b="0" l="45238" r="0" t="39860"/>
          <a:stretch/>
        </p:blipFill>
        <p:spPr>
          <a:xfrm>
            <a:off x="6426963" y="6116088"/>
            <a:ext cx="2659600" cy="1293000"/>
          </a:xfrm>
          <a:prstGeom prst="rect">
            <a:avLst/>
          </a:prstGeom>
          <a:noFill/>
          <a:ln>
            <a:noFill/>
          </a:ln>
        </p:spPr>
      </p:pic>
      <p:sp>
        <p:nvSpPr>
          <p:cNvPr id="71" name="Google Shape;71;p14"/>
          <p:cNvSpPr txBox="1"/>
          <p:nvPr/>
        </p:nvSpPr>
        <p:spPr>
          <a:xfrm>
            <a:off x="7729800" y="1610188"/>
            <a:ext cx="1652100" cy="7389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GB" sz="1800">
                <a:solidFill>
                  <a:srgbClr val="FFFFFF"/>
                </a:solidFill>
                <a:latin typeface="Niramit"/>
                <a:ea typeface="Niramit"/>
                <a:cs typeface="Niramit"/>
                <a:sym typeface="Niramit"/>
              </a:rPr>
              <a:t>Sequenced and coherent</a:t>
            </a:r>
            <a:endParaRPr sz="600"/>
          </a:p>
        </p:txBody>
      </p:sp>
      <p:pic>
        <p:nvPicPr>
          <p:cNvPr id="72" name="Google Shape;72;p14"/>
          <p:cNvPicPr preferRelativeResize="0"/>
          <p:nvPr/>
        </p:nvPicPr>
        <p:blipFill rotWithShape="1">
          <a:blip r:embed="rId5">
            <a:alphaModFix/>
          </a:blip>
          <a:srcRect b="18367" l="0" r="0" t="0"/>
          <a:stretch/>
        </p:blipFill>
        <p:spPr>
          <a:xfrm>
            <a:off x="5175500" y="1116938"/>
            <a:ext cx="5162550" cy="446722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2"/>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246" name="Google Shape;246;p32"/>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247" name="Google Shape;247;p32"/>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rPr lang="en-GB" sz="1000">
                          <a:latin typeface="Niramit"/>
                          <a:ea typeface="Niramit"/>
                          <a:cs typeface="Niramit"/>
                          <a:sym typeface="Niramit"/>
                        </a:rPr>
                        <a:t>Create a design of reusing waste materials to benefit the school</a:t>
                      </a:r>
                      <a:r>
                        <a:rPr lang="en-GB" sz="1000">
                          <a:latin typeface="Niramit"/>
                          <a:ea typeface="Niramit"/>
                          <a:cs typeface="Niramit"/>
                          <a:sym typeface="Niramit"/>
                        </a:rPr>
                        <a:t>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a:solidFill>
                            <a:schemeClr val="dk1"/>
                          </a:solidFill>
                          <a:latin typeface="Ruluko"/>
                          <a:ea typeface="Ruluko"/>
                          <a:cs typeface="Ruluko"/>
                          <a:sym typeface="Ruluko"/>
                        </a:rPr>
                        <a:t>Some objects and materials can be changed by squashing, bending, twisting, stretching, heating, cooling, mixing and being left to decay.</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A material's physical properties make it suitable for particular purposes, such as glass for windows and brick for building walls.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Many materials are used for more than one purpose, such as metal for cutlery and cars.</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Recycling is making old, used materials into new objects.</a:t>
                      </a:r>
                      <a:endParaRPr sz="1000">
                        <a:solidFill>
                          <a:schemeClr val="dk1"/>
                        </a:solidFill>
                        <a:latin typeface="Ruluko"/>
                        <a:ea typeface="Ruluko"/>
                        <a:cs typeface="Ruluko"/>
                        <a:sym typeface="Ruluko"/>
                      </a:endParaRPr>
                    </a:p>
                    <a:p>
                      <a:pPr indent="0" lvl="0" marL="45720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248" name="Google Shape;248;p32"/>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None/>
                      </a:pPr>
                      <a:r>
                        <a:rPr lang="en-GB" sz="1000">
                          <a:solidFill>
                            <a:schemeClr val="dk1"/>
                          </a:solidFill>
                          <a:latin typeface="Ruluko"/>
                          <a:ea typeface="Ruluko"/>
                          <a:cs typeface="Ruluko"/>
                          <a:sym typeface="Ruluko"/>
                        </a:rPr>
                        <a:t>In the previous unit, the children learnt that materials have different properties., and that these can be sorted and tested. In EYFS, children learnt that some materials are magnetic and some materials are non-magnetic.</a:t>
                      </a:r>
                      <a:endParaRPr sz="1000">
                        <a:solidFill>
                          <a:schemeClr val="dk1"/>
                        </a:solidFill>
                        <a:latin typeface="Ruluko"/>
                        <a:ea typeface="Ruluko"/>
                        <a:cs typeface="Ruluko"/>
                        <a:sym typeface="Ruluko"/>
                      </a:endParaRPr>
                    </a:p>
                    <a:p>
                      <a:pPr indent="0" lvl="0" marL="0" rtl="0" algn="just">
                        <a:spcBef>
                          <a:spcPts val="0"/>
                        </a:spcBef>
                        <a:spcAft>
                          <a:spcPts val="0"/>
                        </a:spcAft>
                        <a:buNone/>
                      </a:pPr>
                      <a:r>
                        <a:t/>
                      </a:r>
                      <a:endParaRPr sz="1000">
                        <a:solidFill>
                          <a:schemeClr val="dk1"/>
                        </a:solidFill>
                        <a:latin typeface="Ruluko"/>
                        <a:ea typeface="Ruluko"/>
                        <a:cs typeface="Ruluko"/>
                        <a:sym typeface="Ruluko"/>
                      </a:endParaRPr>
                    </a:p>
                    <a:p>
                      <a:pPr indent="0" lvl="0" marL="0" rtl="0" algn="l">
                        <a:lnSpc>
                          <a:spcPct val="120000"/>
                        </a:lnSpc>
                        <a:spcBef>
                          <a:spcPts val="0"/>
                        </a:spcBef>
                        <a:spcAft>
                          <a:spcPts val="0"/>
                        </a:spcAft>
                        <a:buNone/>
                      </a:pPr>
                      <a:r>
                        <a:rPr lang="en-GB" sz="1000">
                          <a:solidFill>
                            <a:schemeClr val="dk1"/>
                          </a:solidFill>
                          <a:latin typeface="Ruluko"/>
                          <a:ea typeface="Ruluko"/>
                          <a:cs typeface="Ruluko"/>
                          <a:sym typeface="Ruluko"/>
                        </a:rPr>
                        <a:t>This project teaches children about the uses of everyday materials and how materials' properties make them suitable or unsuitable for specific purposes. They begin to explore how materials can be changed.e</a:t>
                      </a:r>
                      <a:endParaRPr sz="1000">
                        <a:solidFill>
                          <a:schemeClr val="dk1"/>
                        </a:solidFill>
                        <a:latin typeface="Ruluko"/>
                        <a:ea typeface="Ruluko"/>
                        <a:cs typeface="Ruluko"/>
                        <a:sym typeface="Ruluko"/>
                      </a:endParaRPr>
                    </a:p>
                    <a:p>
                      <a:pPr indent="0" lvl="0" marL="0" rtl="0" algn="just">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49" name="Google Shape;249;p32"/>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2-</a:t>
            </a:r>
            <a:r>
              <a:rPr b="1" lang="en-GB" sz="2000">
                <a:solidFill>
                  <a:schemeClr val="dk1"/>
                </a:solidFill>
                <a:latin typeface="Niramit"/>
                <a:ea typeface="Niramit"/>
                <a:cs typeface="Niramit"/>
                <a:sym typeface="Niramit"/>
              </a:rPr>
              <a:t> Materials (Everyday materials and their properties)</a:t>
            </a:r>
            <a:endParaRPr/>
          </a:p>
        </p:txBody>
      </p:sp>
      <p:pic>
        <p:nvPicPr>
          <p:cNvPr id="250" name="Google Shape;250;p32"/>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5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33"/>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56" name="Google Shape;256;p33"/>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257" name="Google Shape;257;p33"/>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B3</a:t>
            </a:r>
            <a:r>
              <a:rPr b="1" lang="en-GB" sz="2600">
                <a:solidFill>
                  <a:schemeClr val="lt1"/>
                </a:solidFill>
                <a:latin typeface="Niramit"/>
                <a:ea typeface="Niramit"/>
                <a:cs typeface="Niramit"/>
                <a:sym typeface="Niramit"/>
              </a:rPr>
              <a:t>. KS1 UNIT BREAKDOWNS</a:t>
            </a:r>
            <a:endParaRPr b="1" sz="2600">
              <a:solidFill>
                <a:schemeClr val="lt1"/>
              </a:solidFill>
              <a:latin typeface="Niramit"/>
              <a:ea typeface="Niramit"/>
              <a:cs typeface="Niramit"/>
              <a:sym typeface="Niramit"/>
            </a:endParaRPr>
          </a:p>
        </p:txBody>
      </p:sp>
      <p:graphicFrame>
        <p:nvGraphicFramePr>
          <p:cNvPr id="258" name="Google Shape;258;p33"/>
          <p:cNvGraphicFramePr/>
          <p:nvPr/>
        </p:nvGraphicFramePr>
        <p:xfrm>
          <a:off x="251200" y="30085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836450">
                <a:tc>
                  <a:txBody>
                    <a:bodyPr/>
                    <a:lstStyle/>
                    <a:p>
                      <a:pPr indent="0" lvl="0" marL="0" rtl="0" algn="l">
                        <a:spcBef>
                          <a:spcPts val="0"/>
                        </a:spcBef>
                        <a:spcAft>
                          <a:spcPts val="0"/>
                        </a:spcAft>
                        <a:buNone/>
                      </a:pPr>
                      <a:r>
                        <a:rPr lang="en-GB" sz="1000" u="sng">
                          <a:latin typeface="Niramit"/>
                          <a:ea typeface="Niramit"/>
                          <a:cs typeface="Niramit"/>
                          <a:sym typeface="Niramit"/>
                        </a:rPr>
                        <a:t>What are the four seasons? </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of previous learning. What do the children already know?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the children to split the page into four to draw or write what they know about each season.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Address gaps and misconceptions.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a:t>
                      </a:r>
                      <a:r>
                        <a:rPr lang="en-GB" sz="1000">
                          <a:latin typeface="Niramit"/>
                          <a:ea typeface="Niramit"/>
                          <a:cs typeface="Niramit"/>
                          <a:sym typeface="Niramit"/>
                        </a:rPr>
                        <a:t>length</a:t>
                      </a:r>
                      <a:r>
                        <a:rPr lang="en-GB" sz="1000">
                          <a:latin typeface="Niramit"/>
                          <a:ea typeface="Niramit"/>
                          <a:cs typeface="Niramit"/>
                          <a:sym typeface="Niramit"/>
                        </a:rPr>
                        <a:t> of day and staying safe in different weather types.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Discuss </a:t>
                      </a:r>
                      <a:r>
                        <a:rPr lang="en-GB" sz="1000">
                          <a:latin typeface="Niramit"/>
                          <a:ea typeface="Niramit"/>
                          <a:cs typeface="Niramit"/>
                          <a:sym typeface="Niramit"/>
                        </a:rPr>
                        <a:t>what</a:t>
                      </a:r>
                      <a:r>
                        <a:rPr lang="en-GB" sz="1000">
                          <a:latin typeface="Niramit"/>
                          <a:ea typeface="Niramit"/>
                          <a:cs typeface="Niramit"/>
                          <a:sym typeface="Niramit"/>
                        </a:rPr>
                        <a:t> season it is now and what the upcoming season will be.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the features of Winter?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Hook - Go on a nature walk. Look at the weather, plants, any animals.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Take pictures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Record findings of above on flipchart.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What is the weather like in Winter?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how weather has been measured in previous units. </a:t>
                      </a:r>
                      <a:r>
                        <a:rPr lang="en-GB" sz="1000">
                          <a:solidFill>
                            <a:schemeClr val="dk1"/>
                          </a:solidFill>
                          <a:latin typeface="Niramit"/>
                          <a:ea typeface="Niramit"/>
                          <a:cs typeface="Niramit"/>
                          <a:sym typeface="Niramit"/>
                        </a:rPr>
                        <a:t>Introduce</a:t>
                      </a:r>
                      <a:r>
                        <a:rPr lang="en-GB" sz="1000">
                          <a:solidFill>
                            <a:schemeClr val="dk1"/>
                          </a:solidFill>
                          <a:latin typeface="Niramit"/>
                          <a:ea typeface="Niramit"/>
                          <a:cs typeface="Niramit"/>
                          <a:sym typeface="Niramit"/>
                        </a:rPr>
                        <a:t> and recap that weather can be measured.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How can we measure rainfall?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label pictures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From nature walk last week.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Introduce rainfall.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How can we measure?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Introduce inventors and rain gauge</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Children to label and draw designs to create a rain </a:t>
                      </a:r>
                      <a:r>
                        <a:rPr lang="en-GB" sz="1000">
                          <a:solidFill>
                            <a:schemeClr val="dk1"/>
                          </a:solidFill>
                          <a:latin typeface="Niramit"/>
                          <a:ea typeface="Niramit"/>
                          <a:cs typeface="Niramit"/>
                          <a:sym typeface="Niramit"/>
                        </a:rPr>
                        <a:t>gauge</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Children to make rain gauges and record findings  daily over a week.</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can we measure the wind?</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what do the </a:t>
                      </a:r>
                      <a:r>
                        <a:rPr lang="en-GB" sz="1000">
                          <a:solidFill>
                            <a:schemeClr val="dk1"/>
                          </a:solidFill>
                          <a:latin typeface="Niramit"/>
                          <a:ea typeface="Niramit"/>
                          <a:cs typeface="Niramit"/>
                          <a:sym typeface="Niramit"/>
                        </a:rPr>
                        <a:t>results</a:t>
                      </a:r>
                      <a:r>
                        <a:rPr lang="en-GB" sz="1000">
                          <a:solidFill>
                            <a:schemeClr val="dk1"/>
                          </a:solidFill>
                          <a:latin typeface="Niramit"/>
                          <a:ea typeface="Niramit"/>
                          <a:cs typeface="Niramit"/>
                          <a:sym typeface="Niramit"/>
                        </a:rPr>
                        <a:t> of the rainfall show us?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wind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How can we measure?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inventors and simple anemometers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label and draw design anemometers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anemometers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and record findings  daily over a week</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season is next?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what do the results of the wind show us?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simaple weather maps. Didsucc sunset and sunrise timings. Discuss length of day and night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Discuss temperature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spring and changes that will occur.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Show last years temperatures and sunset/sunrise timings from last spring. How do they differ from winter?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go back to lesson 1 task and add in purple new learning for the seasons.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can we stay safe in Spring?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spring and winter.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pollen and hayfever.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create a poster about hay fever prevention and pollen.</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ta</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59" name="Google Shape;259;p33"/>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3</a:t>
            </a:r>
            <a:r>
              <a:rPr b="1" lang="en-GB" sz="2000">
                <a:highlight>
                  <a:schemeClr val="lt1"/>
                </a:highlight>
                <a:latin typeface="Niramit"/>
                <a:ea typeface="Niramit"/>
                <a:cs typeface="Niramit"/>
                <a:sym typeface="Niramit"/>
              </a:rPr>
              <a:t>-</a:t>
            </a:r>
            <a:r>
              <a:rPr b="1" lang="en-GB" sz="2000">
                <a:latin typeface="Niramit"/>
                <a:ea typeface="Niramit"/>
                <a:cs typeface="Niramit"/>
                <a:sym typeface="Niramit"/>
              </a:rPr>
              <a:t> Seasonal changes - </a:t>
            </a:r>
            <a:endParaRPr b="1" i="1" sz="2000">
              <a:highlight>
                <a:srgbClr val="FFFF00"/>
              </a:highlight>
              <a:latin typeface="Niramit"/>
              <a:ea typeface="Niramit"/>
              <a:cs typeface="Niramit"/>
              <a:sym typeface="Niramit"/>
            </a:endParaRPr>
          </a:p>
        </p:txBody>
      </p:sp>
      <p:graphicFrame>
        <p:nvGraphicFramePr>
          <p:cNvPr id="260" name="Google Shape;260;p33"/>
          <p:cNvGraphicFramePr/>
          <p:nvPr/>
        </p:nvGraphicFramePr>
        <p:xfrm>
          <a:off x="251125" y="11507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None/>
                      </a:pPr>
                      <a:r>
                        <a:rPr lang="en-GB" sz="1000">
                          <a:solidFill>
                            <a:schemeClr val="dk1"/>
                          </a:solidFill>
                          <a:latin typeface="Niramit"/>
                          <a:ea typeface="Niramit"/>
                          <a:cs typeface="Niramit"/>
                          <a:sym typeface="Niramit"/>
                        </a:rPr>
                        <a:t>autumn, winter, spring, summer,, sun, clouds, </a:t>
                      </a:r>
                      <a:r>
                        <a:rPr lang="en-GB" sz="1000">
                          <a:solidFill>
                            <a:schemeClr val="dk1"/>
                          </a:solidFill>
                          <a:latin typeface="Niramit"/>
                          <a:ea typeface="Niramit"/>
                          <a:cs typeface="Niramit"/>
                          <a:sym typeface="Niramit"/>
                        </a:rPr>
                        <a:t>temperature, wind, anemometer, pollen, hay fever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day, night,meteorologist, rain  gauge, ra</a:t>
                      </a:r>
                      <a:r>
                        <a:rPr lang="en-GB" sz="1000">
                          <a:solidFill>
                            <a:schemeClr val="dk1"/>
                          </a:solidFill>
                          <a:latin typeface="Niramit"/>
                          <a:ea typeface="Niramit"/>
                          <a:cs typeface="Niramit"/>
                          <a:sym typeface="Niramit"/>
                        </a:rPr>
                        <a:t>infall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Observe changes across the four seasons.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Observe and describe weather associated with the seasons and how day length varies.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34"/>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266" name="Google Shape;266;p34"/>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267" name="Google Shape;267;p34"/>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a:solidFill>
                            <a:schemeClr val="dk1"/>
                          </a:solidFill>
                          <a:latin typeface="Ruluko"/>
                          <a:ea typeface="Ruluko"/>
                          <a:cs typeface="Ruluko"/>
                          <a:sym typeface="Ruluko"/>
                        </a:rPr>
                        <a:t>The weather can change daily and some weather types are more common in certain seasons, such as snow in winter.</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Pollen rises in Springtime.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Weather can be measured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A weather forecast predicts the weather.</a:t>
                      </a:r>
                      <a:endParaRPr sz="1000">
                        <a:solidFill>
                          <a:schemeClr val="dk1"/>
                        </a:solidFill>
                        <a:latin typeface="Ruluko"/>
                        <a:ea typeface="Ruluko"/>
                        <a:cs typeface="Ruluko"/>
                        <a:sym typeface="Ruluko"/>
                      </a:endParaRPr>
                    </a:p>
                    <a:p>
                      <a:pPr indent="0" lvl="0" marL="45720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268" name="Google Shape;268;p34"/>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None/>
                      </a:pPr>
                      <a:r>
                        <a:rPr lang="en-GB" sz="1000">
                          <a:solidFill>
                            <a:schemeClr val="dk1"/>
                          </a:solidFill>
                          <a:latin typeface="Ruluko"/>
                          <a:ea typeface="Ruluko"/>
                          <a:cs typeface="Ruluko"/>
                          <a:sym typeface="Ruluko"/>
                        </a:rPr>
                        <a:t>In EYFS, the children talked about some natural features that they see and feel during different seasons, including different weather.Some children have previously explored changes in</a:t>
                      </a:r>
                      <a:endParaRPr sz="1000">
                        <a:solidFill>
                          <a:schemeClr val="dk1"/>
                        </a:solidFill>
                        <a:latin typeface="Ruluko"/>
                        <a:ea typeface="Ruluko"/>
                        <a:cs typeface="Ruluko"/>
                        <a:sym typeface="Ruluko"/>
                      </a:endParaRPr>
                    </a:p>
                    <a:p>
                      <a:pPr indent="0" lvl="0" marL="0" rtl="0" algn="just">
                        <a:spcBef>
                          <a:spcPts val="0"/>
                        </a:spcBef>
                        <a:spcAft>
                          <a:spcPts val="0"/>
                        </a:spcAft>
                        <a:buNone/>
                      </a:pPr>
                      <a:r>
                        <a:rPr lang="en-GB" sz="1000">
                          <a:solidFill>
                            <a:schemeClr val="dk1"/>
                          </a:solidFill>
                          <a:latin typeface="Ruluko"/>
                          <a:ea typeface="Ruluko"/>
                          <a:cs typeface="Ruluko"/>
                          <a:sym typeface="Ruluko"/>
                        </a:rPr>
                        <a:t> Autumn and Winter and Spring and </a:t>
                      </a:r>
                      <a:r>
                        <a:rPr lang="en-GB" sz="1000">
                          <a:solidFill>
                            <a:schemeClr val="dk1"/>
                          </a:solidFill>
                          <a:latin typeface="Ruluko"/>
                          <a:ea typeface="Ruluko"/>
                          <a:cs typeface="Ruluko"/>
                          <a:sym typeface="Ruluko"/>
                        </a:rPr>
                        <a:t>Summer</a:t>
                      </a:r>
                      <a:r>
                        <a:rPr lang="en-GB" sz="1000">
                          <a:solidFill>
                            <a:schemeClr val="dk1"/>
                          </a:solidFill>
                          <a:latin typeface="Ruluko"/>
                          <a:ea typeface="Ruluko"/>
                          <a:cs typeface="Ruluko"/>
                          <a:sym typeface="Ruluko"/>
                        </a:rPr>
                        <a:t>.</a:t>
                      </a:r>
                      <a:endParaRPr sz="1000">
                        <a:solidFill>
                          <a:schemeClr val="dk1"/>
                        </a:solidFill>
                        <a:latin typeface="Ruluko"/>
                        <a:ea typeface="Ruluko"/>
                        <a:cs typeface="Ruluko"/>
                        <a:sym typeface="Ruluko"/>
                      </a:endParaRPr>
                    </a:p>
                    <a:p>
                      <a:pPr indent="0" lvl="0" marL="0" rtl="0" algn="just">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This project teaches children about the seasons, seasonal changes and typical seasonal weather and events. They learn about measuring the weather and how </a:t>
                      </a:r>
                      <a:r>
                        <a:rPr lang="en-GB" sz="1000">
                          <a:solidFill>
                            <a:schemeClr val="dk1"/>
                          </a:solidFill>
                          <a:latin typeface="Ruluko"/>
                          <a:ea typeface="Ruluko"/>
                          <a:cs typeface="Ruluko"/>
                          <a:sym typeface="Ruluko"/>
                        </a:rPr>
                        <a:t>pollen</a:t>
                      </a:r>
                      <a:r>
                        <a:rPr lang="en-GB" sz="1000">
                          <a:solidFill>
                            <a:schemeClr val="dk1"/>
                          </a:solidFill>
                          <a:latin typeface="Ruluko"/>
                          <a:ea typeface="Ruluko"/>
                          <a:cs typeface="Ruluko"/>
                          <a:sym typeface="Ruluko"/>
                        </a:rPr>
                        <a:t> can impact some people.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69" name="Google Shape;269;p34"/>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3 </a:t>
            </a:r>
            <a:r>
              <a:rPr b="1" lang="en-GB" sz="2000">
                <a:solidFill>
                  <a:schemeClr val="dk1"/>
                </a:solidFill>
                <a:latin typeface="Niramit"/>
                <a:ea typeface="Niramit"/>
                <a:cs typeface="Niramit"/>
                <a:sym typeface="Niramit"/>
              </a:rPr>
              <a:t>- Seasonal changes </a:t>
            </a:r>
            <a:endParaRPr/>
          </a:p>
        </p:txBody>
      </p:sp>
      <p:pic>
        <p:nvPicPr>
          <p:cNvPr id="270" name="Google Shape;270;p34"/>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35"/>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76" name="Google Shape;276;p35"/>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277" name="Google Shape;277;p35"/>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B5</a:t>
            </a:r>
            <a:r>
              <a:rPr b="1" lang="en-GB" sz="2600">
                <a:solidFill>
                  <a:schemeClr val="lt1"/>
                </a:solidFill>
                <a:latin typeface="Niramit"/>
                <a:ea typeface="Niramit"/>
                <a:cs typeface="Niramit"/>
                <a:sym typeface="Niramit"/>
              </a:rPr>
              <a:t>. KS1 UNIT BREAKDOWNS</a:t>
            </a:r>
            <a:endParaRPr b="1" sz="2600">
              <a:solidFill>
                <a:schemeClr val="lt1"/>
              </a:solidFill>
              <a:latin typeface="Niramit"/>
              <a:ea typeface="Niramit"/>
              <a:cs typeface="Niramit"/>
              <a:sym typeface="Niramit"/>
            </a:endParaRPr>
          </a:p>
        </p:txBody>
      </p:sp>
      <p:graphicFrame>
        <p:nvGraphicFramePr>
          <p:cNvPr id="278" name="Google Shape;278;p35"/>
          <p:cNvGraphicFramePr/>
          <p:nvPr/>
        </p:nvGraphicFramePr>
        <p:xfrm>
          <a:off x="251200" y="30847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do we already know about plants?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Go on a nature walk around the school grounds. What do we notice about the plants around our school?</a:t>
                      </a:r>
                      <a:endParaRPr b="1"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Take photos of the plants and then use these in the classroom to discuss similarities and differences between them all.</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On flipchart, write down what we already know about plants. Add to this as the topic progresses to show new learning.</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the features of a plant?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4"/>
                        </a:rPr>
                        <a:t>BBC Bitesize</a:t>
                      </a:r>
                      <a:r>
                        <a:rPr lang="en-GB" sz="1000">
                          <a:latin typeface="Niramit"/>
                          <a:ea typeface="Niramit"/>
                          <a:cs typeface="Niramit"/>
                          <a:sym typeface="Niramit"/>
                        </a:rPr>
                        <a:t> - Features of a plant.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some flowers. Ideally, ones that also have roots. Take the plant apart and explore the different parts.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Label in science books the different functions of the parts of a plant. Make the link between a flowering plant and a tree - how they may look different, but they have the same structure.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Plenary - create actions/sounds that link to the parts of a plant to remember.</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Do all plants have the same structure</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Actions/sounds that we used last lesson to remember the </a:t>
                      </a:r>
                      <a:r>
                        <a:rPr lang="en-GB" sz="1000">
                          <a:solidFill>
                            <a:schemeClr val="dk1"/>
                          </a:solidFill>
                          <a:latin typeface="Niramit"/>
                          <a:ea typeface="Niramit"/>
                          <a:cs typeface="Niramit"/>
                          <a:sym typeface="Niramit"/>
                        </a:rPr>
                        <a:t>functions</a:t>
                      </a:r>
                      <a:r>
                        <a:rPr lang="en-GB" sz="1000">
                          <a:solidFill>
                            <a:schemeClr val="dk1"/>
                          </a:solidFill>
                          <a:latin typeface="Niramit"/>
                          <a:ea typeface="Niramit"/>
                          <a:cs typeface="Niramit"/>
                          <a:sym typeface="Niramit"/>
                        </a:rPr>
                        <a:t> of parts of a plant..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were the features of a plant? How were these helpful to a plant?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Do all plants have the same structure?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Explore with different plants - try and include a variety of garden plants. Take photos for books.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u="sng">
                          <a:solidFill>
                            <a:schemeClr val="hlink"/>
                          </a:solidFill>
                          <a:latin typeface="Niramit"/>
                          <a:ea typeface="Niramit"/>
                          <a:cs typeface="Niramit"/>
                          <a:sym typeface="Niramit"/>
                          <a:hlinkClick r:id="rId5"/>
                        </a:rPr>
                        <a:t>Look at the difference between garden and wild plants</a:t>
                      </a:r>
                      <a:r>
                        <a:rPr lang="en-GB" sz="1000">
                          <a:solidFill>
                            <a:schemeClr val="dk1"/>
                          </a:solidFill>
                          <a:latin typeface="Niramit"/>
                          <a:ea typeface="Niramit"/>
                          <a:cs typeface="Niramit"/>
                          <a:sym typeface="Niramit"/>
                        </a:rPr>
                        <a:t> - are they really that different?</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different plants and trees can we name</a:t>
                      </a:r>
                      <a:r>
                        <a:rPr lang="en-GB" sz="1000" u="sng">
                          <a:solidFill>
                            <a:schemeClr val="dk1"/>
                          </a:solidFill>
                          <a:latin typeface="Niramit"/>
                          <a:ea typeface="Niramit"/>
                          <a:cs typeface="Niramit"/>
                          <a:sym typeface="Niramit"/>
                        </a:rPr>
                        <a:t>?</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structure and features of plants.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Activity  - Provide the children with different wild flowers and garden flowers. Can they correctly name any?</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is the difference between deciduous and evergreen trees?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Provide the children with images of these types of trees and label if they are deciduous or evergreen. Can they name these trees in books?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Name different common plants in books.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can we care for plants</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does deciduous and evergreen mean?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Why are these different parts of plants important?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How can we care for nature around us? Make a list of ways that we can care for plants.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do plants need to survive?</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Challenge children to think about how plants in different environments may need different things.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are plants adapted to survive</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do plants need?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Go back out on a nature walk and look at those different plants that you took photos of in the first lesson. How are these plants adapted to survive in our school grounds?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Do all plants live in the same environment? How are different plants adapted to live where they do?</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Quizziz questionnaire linked to this topic to assess progress.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79" name="Google Shape;279;p35"/>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5</a:t>
            </a:r>
            <a:r>
              <a:rPr b="1" lang="en-GB" sz="2000">
                <a:latin typeface="Niramit"/>
                <a:ea typeface="Niramit"/>
                <a:cs typeface="Niramit"/>
                <a:sym typeface="Niramit"/>
              </a:rPr>
              <a:t>- Plants (Common plants and their structure)</a:t>
            </a:r>
            <a:endParaRPr b="1" sz="2000">
              <a:latin typeface="Niramit"/>
              <a:ea typeface="Niramit"/>
              <a:cs typeface="Niramit"/>
              <a:sym typeface="Niramit"/>
            </a:endParaRPr>
          </a:p>
        </p:txBody>
      </p:sp>
      <p:graphicFrame>
        <p:nvGraphicFramePr>
          <p:cNvPr id="280" name="Google Shape;280;p35"/>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None/>
                      </a:pPr>
                      <a:r>
                        <a:rPr lang="en-GB" sz="1000">
                          <a:solidFill>
                            <a:schemeClr val="dk1"/>
                          </a:solidFill>
                          <a:latin typeface="Niramit"/>
                          <a:ea typeface="Niramit"/>
                          <a:cs typeface="Niramit"/>
                          <a:sym typeface="Niramit"/>
                        </a:rPr>
                        <a:t>deciduous, evergreen, plant, tree, leaf, stem, flower, petals, roots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and name a variety of common wild and garden plants, including deciduous and evergreen trees.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and describe the basic structure of a variety of common flowering plants, including trees.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36"/>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286" name="Google Shape;286;p36"/>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287" name="Google Shape;287;p36"/>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winter, many plants and trees are dormant and have buds on their branches.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spring, leaves and blossom appear on trees and smaller plants begin to grow and flower.</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basic plant parts include root, stem, leaf, flower, petal, fruit, seed and bulb. Trees have a woody stem called a trunk</a:t>
                      </a:r>
                      <a:endParaRPr sz="1000">
                        <a:solidFill>
                          <a:schemeClr val="dk1"/>
                        </a:solidFill>
                        <a:latin typeface="Ruluko"/>
                        <a:ea typeface="Ruluko"/>
                        <a:cs typeface="Ruluko"/>
                        <a:sym typeface="Ruluko"/>
                      </a:endParaRPr>
                    </a:p>
                    <a:p>
                      <a:pPr indent="0" lvl="0" marL="45720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288" name="Google Shape;288;p36"/>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EYFS, the children learnt that plants and trees are living things, and that living things change over time. </a:t>
                      </a:r>
                      <a:endParaRPr sz="1000">
                        <a:solidFill>
                          <a:schemeClr val="dk1"/>
                        </a:solidFill>
                        <a:latin typeface="Ruluko"/>
                        <a:ea typeface="Ruluko"/>
                        <a:cs typeface="Ruluko"/>
                        <a:sym typeface="Ruluko"/>
                      </a:endParaRPr>
                    </a:p>
                    <a:p>
                      <a:pPr indent="0" lvl="0" marL="0" rtl="0" algn="just">
                        <a:spcBef>
                          <a:spcPts val="0"/>
                        </a:spcBef>
                        <a:spcAft>
                          <a:spcPts val="0"/>
                        </a:spcAft>
                        <a:buNone/>
                      </a:pPr>
                      <a:r>
                        <a:rPr lang="en-GB" sz="1000">
                          <a:solidFill>
                            <a:schemeClr val="dk1"/>
                          </a:solidFill>
                          <a:latin typeface="Ruluko"/>
                          <a:ea typeface="Ruluko"/>
                          <a:cs typeface="Ruluko"/>
                          <a:sym typeface="Ruluko"/>
                        </a:rPr>
                        <a:t>Some children will </a:t>
                      </a:r>
                      <a:r>
                        <a:rPr lang="en-GB" sz="1000">
                          <a:solidFill>
                            <a:schemeClr val="dk1"/>
                          </a:solidFill>
                          <a:latin typeface="Ruluko"/>
                          <a:ea typeface="Ruluko"/>
                          <a:cs typeface="Ruluko"/>
                          <a:sym typeface="Ruluko"/>
                        </a:rPr>
                        <a:t>have previously looked at how plants and trees are affected in</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different seasons.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t>
                      </a:r>
                      <a:r>
                        <a:rPr lang="en-GB" sz="1000">
                          <a:solidFill>
                            <a:schemeClr val="dk1"/>
                          </a:solidFill>
                          <a:latin typeface="Ruluko"/>
                          <a:ea typeface="Ruluko"/>
                          <a:cs typeface="Ruluko"/>
                          <a:sym typeface="Ruluko"/>
                        </a:rPr>
                        <a:t>about</a:t>
                      </a:r>
                      <a:r>
                        <a:rPr lang="en-GB" sz="1000">
                          <a:solidFill>
                            <a:schemeClr val="dk1"/>
                          </a:solidFill>
                          <a:latin typeface="Ruluko"/>
                          <a:ea typeface="Ruluko"/>
                          <a:cs typeface="Ruluko"/>
                          <a:sym typeface="Ruluko"/>
                        </a:rPr>
                        <a:t> wild and garden plants by exploring the local environment. They identify and describe the basic parts of plants and observe how they change over time.</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89" name="Google Shape;289;p36"/>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5 </a:t>
            </a:r>
            <a:r>
              <a:rPr b="1" lang="en-GB" sz="2000">
                <a:solidFill>
                  <a:schemeClr val="dk1"/>
                </a:solidFill>
                <a:latin typeface="Niramit"/>
                <a:ea typeface="Niramit"/>
                <a:cs typeface="Niramit"/>
                <a:sym typeface="Niramit"/>
              </a:rPr>
              <a:t>- </a:t>
            </a:r>
            <a:r>
              <a:rPr b="1" lang="en-GB" sz="2000">
                <a:solidFill>
                  <a:schemeClr val="dk1"/>
                </a:solidFill>
                <a:latin typeface="Niramit"/>
                <a:ea typeface="Niramit"/>
                <a:cs typeface="Niramit"/>
                <a:sym typeface="Niramit"/>
              </a:rPr>
              <a:t>Plants (Growth and basic needs of a plant)</a:t>
            </a:r>
            <a:r>
              <a:rPr b="1" lang="en-GB" sz="2000">
                <a:solidFill>
                  <a:schemeClr val="dk1"/>
                </a:solidFill>
                <a:latin typeface="Niramit"/>
                <a:ea typeface="Niramit"/>
                <a:cs typeface="Niramit"/>
                <a:sym typeface="Niramit"/>
              </a:rPr>
              <a:t> </a:t>
            </a:r>
            <a:endParaRPr/>
          </a:p>
        </p:txBody>
      </p:sp>
      <p:pic>
        <p:nvPicPr>
          <p:cNvPr id="290" name="Google Shape;290;p36"/>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37"/>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296" name="Google Shape;296;p37"/>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297" name="Google Shape;297;p37"/>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B6</a:t>
            </a:r>
            <a:r>
              <a:rPr b="1" lang="en-GB" sz="2600">
                <a:solidFill>
                  <a:schemeClr val="lt1"/>
                </a:solidFill>
                <a:latin typeface="Niramit"/>
                <a:ea typeface="Niramit"/>
                <a:cs typeface="Niramit"/>
                <a:sym typeface="Niramit"/>
              </a:rPr>
              <a:t>. KS1 UNIT BREAKDOWNS</a:t>
            </a:r>
            <a:endParaRPr b="1" sz="2600">
              <a:solidFill>
                <a:schemeClr val="lt1"/>
              </a:solidFill>
              <a:latin typeface="Niramit"/>
              <a:ea typeface="Niramit"/>
              <a:cs typeface="Niramit"/>
              <a:sym typeface="Niramit"/>
            </a:endParaRPr>
          </a:p>
        </p:txBody>
      </p:sp>
      <p:graphicFrame>
        <p:nvGraphicFramePr>
          <p:cNvPr id="298" name="Google Shape;298;p37"/>
          <p:cNvGraphicFramePr/>
          <p:nvPr/>
        </p:nvGraphicFramePr>
        <p:xfrm>
          <a:off x="251200" y="29323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do we already know about plants?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children some plant photos (flowering, trees, bushes, etc). What are these things? How are they similar?recap habiats and microhabitats.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On flipchart, write down what we already know about plants. Add to this as the topic progresses to show new learning.</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children that all plants are living things and all need basic things to survive. While they might look different, they have similar basic features. Teach these.</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does a plant need to grow</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 bulb and a seed. What is similar between these things?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to the children that they are going to help plant the seed. </a:t>
                      </a:r>
                      <a:r>
                        <a:rPr lang="en-GB" sz="1000" u="sng">
                          <a:solidFill>
                            <a:schemeClr val="hlink"/>
                          </a:solidFill>
                          <a:latin typeface="Niramit"/>
                          <a:ea typeface="Niramit"/>
                          <a:cs typeface="Niramit"/>
                          <a:sym typeface="Niramit"/>
                          <a:hlinkClick r:id="rId4"/>
                        </a:rPr>
                        <a:t>What do you think it will need? </a:t>
                      </a:r>
                      <a:r>
                        <a:rPr lang="en-GB" sz="1000">
                          <a:latin typeface="Niramit"/>
                          <a:ea typeface="Niramit"/>
                          <a:cs typeface="Niramit"/>
                          <a:sym typeface="Niramit"/>
                        </a:rPr>
                        <a:t>Record findings and ask the children to help write a step-by-step guide to help plant the seed. Write on flipchart..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the children with a pot per table, soil and a seed. Supervise the children to complete this step by step.</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Take photos throughout and stick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Why does a plant need </a:t>
                      </a:r>
                      <a:r>
                        <a:rPr lang="en-GB" sz="1000" u="sng">
                          <a:latin typeface="Niramit"/>
                          <a:ea typeface="Niramit"/>
                          <a:cs typeface="Niramit"/>
                          <a:sym typeface="Niramit"/>
                        </a:rPr>
                        <a:t>certain</a:t>
                      </a:r>
                      <a:r>
                        <a:rPr lang="en-GB" sz="1000" u="sng">
                          <a:latin typeface="Niramit"/>
                          <a:ea typeface="Niramit"/>
                          <a:cs typeface="Niramit"/>
                          <a:sym typeface="Niramit"/>
                        </a:rPr>
                        <a:t> things to grow</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did we do last week? What did we learn from this?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Remind children of the things they said a plant would need to survive. Go through these features one by one and discuss why this is important.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children of the importance of each feature.</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Provide children with photos of each basic need of a plant. Children to explain why each need is important and what it provides for a plant.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Check on plant growth. Are its basic needs met?</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are the features of a plant</a:t>
                      </a:r>
                      <a:r>
                        <a:rPr lang="en-GB" sz="1000" u="sng">
                          <a:solidFill>
                            <a:schemeClr val="dk1"/>
                          </a:solidFill>
                          <a:latin typeface="Niramit"/>
                          <a:ea typeface="Niramit"/>
                          <a:cs typeface="Niramit"/>
                          <a:sym typeface="Niramit"/>
                        </a:rPr>
                        <a:t>?</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Show the children a fully grown plant. How is this similar/different from our growing plants?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Pick out </a:t>
                      </a:r>
                      <a:r>
                        <a:rPr lang="en-GB" sz="1000" u="sng">
                          <a:solidFill>
                            <a:schemeClr val="hlink"/>
                          </a:solidFill>
                          <a:latin typeface="Niramit"/>
                          <a:ea typeface="Niramit"/>
                          <a:cs typeface="Niramit"/>
                          <a:sym typeface="Niramit"/>
                          <a:hlinkClick r:id="rId5"/>
                        </a:rPr>
                        <a:t>each feature of the adult plant</a:t>
                      </a:r>
                      <a:r>
                        <a:rPr lang="en-GB" sz="1000">
                          <a:solidFill>
                            <a:schemeClr val="dk1"/>
                          </a:solidFill>
                          <a:latin typeface="Niramit"/>
                          <a:ea typeface="Niramit"/>
                          <a:cs typeface="Niramit"/>
                          <a:sym typeface="Niramit"/>
                        </a:rPr>
                        <a:t> and why each part is important in the plants overall growth.</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Provide children with a diagram of a flowering plant and ask them to label the features and what this provides for a plant.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Challenge the </a:t>
                      </a:r>
                      <a:r>
                        <a:rPr lang="en-GB" sz="1000">
                          <a:solidFill>
                            <a:schemeClr val="dk1"/>
                          </a:solidFill>
                          <a:latin typeface="Niramit"/>
                          <a:ea typeface="Niramit"/>
                          <a:cs typeface="Niramit"/>
                          <a:sym typeface="Niramit"/>
                        </a:rPr>
                        <a:t>children</a:t>
                      </a:r>
                      <a:r>
                        <a:rPr lang="en-GB" sz="1000">
                          <a:solidFill>
                            <a:schemeClr val="dk1"/>
                          </a:solidFill>
                          <a:latin typeface="Niramit"/>
                          <a:ea typeface="Niramit"/>
                          <a:cs typeface="Niramit"/>
                          <a:sym typeface="Niramit"/>
                        </a:rPr>
                        <a:t> by providing them the photo of a tree and ask them to compare for similarities and differences.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 seeds and bulbs grow into a plant</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are the features of a flowering plant? Remind themselves of prior learning from last week.</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is the difference between a bulb and a seed? How are they the same?</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children the </a:t>
                      </a:r>
                      <a:r>
                        <a:rPr lang="en-GB" sz="1000" u="sng">
                          <a:solidFill>
                            <a:schemeClr val="hlink"/>
                          </a:solidFill>
                          <a:latin typeface="Niramit"/>
                          <a:ea typeface="Niramit"/>
                          <a:cs typeface="Niramit"/>
                          <a:sym typeface="Niramit"/>
                          <a:hlinkClick r:id="rId6"/>
                        </a:rPr>
                        <a:t>life cycle of a flowering plant</a:t>
                      </a:r>
                      <a:r>
                        <a:rPr lang="en-GB" sz="1000">
                          <a:solidFill>
                            <a:schemeClr val="dk1"/>
                          </a:solidFill>
                          <a:latin typeface="Niramit"/>
                          <a:ea typeface="Niramit"/>
                          <a:cs typeface="Niramit"/>
                          <a:sym typeface="Niramit"/>
                        </a:rPr>
                        <a:t> from both a seed/bulb to an adult plant.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are the basic needs of a plant? Will this life cycle be complete if one of these needs is not met?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Record in books.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Why are plants important in their habitat</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have we learnt so far this topic? Quizziz to show learning.</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important to a plant? What does it need to grow?</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Why do you think plants are important in their habitat? </a:t>
                      </a:r>
                      <a:r>
                        <a:rPr lang="en-GB" sz="1000">
                          <a:latin typeface="Niramit"/>
                          <a:ea typeface="Niramit"/>
                          <a:cs typeface="Niramit"/>
                          <a:sym typeface="Niramit"/>
                        </a:rPr>
                        <a:t>Encourage</a:t>
                      </a:r>
                      <a:r>
                        <a:rPr lang="en-GB" sz="1000">
                          <a:latin typeface="Niramit"/>
                          <a:ea typeface="Niramit"/>
                          <a:cs typeface="Niramit"/>
                          <a:sym typeface="Niramit"/>
                        </a:rPr>
                        <a:t> children to think about animals (e.g. insects) and why they need plants.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an information leaflet about the importance of all plants and what they provide to their habitat.</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299" name="Google Shape;299;p37"/>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a:t>
            </a:r>
            <a:r>
              <a:rPr b="1" lang="en-GB" sz="2000">
                <a:solidFill>
                  <a:schemeClr val="dk1"/>
                </a:solidFill>
                <a:highlight>
                  <a:schemeClr val="lt1"/>
                </a:highlight>
                <a:latin typeface="Niramit"/>
                <a:ea typeface="Niramit"/>
                <a:cs typeface="Niramit"/>
                <a:sym typeface="Niramit"/>
              </a:rPr>
              <a:t>nit 6- </a:t>
            </a:r>
            <a:r>
              <a:rPr b="1" lang="en-GB" sz="2000">
                <a:latin typeface="Niramit"/>
                <a:ea typeface="Niramit"/>
                <a:cs typeface="Niramit"/>
                <a:sym typeface="Niramit"/>
              </a:rPr>
              <a:t>Plants (Growth and basic needs of a plant)</a:t>
            </a:r>
            <a:endParaRPr b="1" sz="2000">
              <a:latin typeface="Niramit"/>
              <a:ea typeface="Niramit"/>
              <a:cs typeface="Niramit"/>
              <a:sym typeface="Niramit"/>
            </a:endParaRPr>
          </a:p>
        </p:txBody>
      </p:sp>
      <p:graphicFrame>
        <p:nvGraphicFramePr>
          <p:cNvPr id="300" name="Google Shape;300;p37"/>
          <p:cNvGraphicFramePr/>
          <p:nvPr/>
        </p:nvGraphicFramePr>
        <p:xfrm>
          <a:off x="251125" y="11507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None/>
                      </a:pPr>
                      <a:r>
                        <a:rPr lang="en-GB" sz="1000">
                          <a:solidFill>
                            <a:schemeClr val="dk1"/>
                          </a:solidFill>
                          <a:latin typeface="Niramit"/>
                          <a:ea typeface="Niramit"/>
                          <a:cs typeface="Niramit"/>
                          <a:sym typeface="Niramit"/>
                        </a:rPr>
                        <a:t>deciduous, evergreen, plant, tree, leaf, stem, flower, petals, roots,</a:t>
                      </a:r>
                      <a:r>
                        <a:rPr lang="en-GB" sz="1000">
                          <a:solidFill>
                            <a:schemeClr val="dk1"/>
                          </a:solidFill>
                          <a:latin typeface="Niramit"/>
                          <a:ea typeface="Niramit"/>
                          <a:cs typeface="Niramit"/>
                          <a:sym typeface="Niramit"/>
                        </a:rPr>
                        <a:t> light, shade, sun, warm, cool, water, grow, healthy, </a:t>
                      </a:r>
                      <a:r>
                        <a:rPr lang="en-GB" sz="1000">
                          <a:solidFill>
                            <a:schemeClr val="dk1"/>
                          </a:solidFill>
                          <a:latin typeface="Niramit"/>
                          <a:ea typeface="Niramit"/>
                          <a:cs typeface="Niramit"/>
                          <a:sym typeface="Niramit"/>
                        </a:rPr>
                        <a:t>germinate</a:t>
                      </a:r>
                      <a:r>
                        <a:rPr lang="en-GB" sz="1000">
                          <a:solidFill>
                            <a:schemeClr val="dk1"/>
                          </a:solidFill>
                          <a:latin typeface="Niramit"/>
                          <a:ea typeface="Niramit"/>
                          <a:cs typeface="Niramit"/>
                          <a:sym typeface="Niramit"/>
                        </a:rPr>
                        <a:t>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Observe and describe how seeds and bulbs grow into mature plants.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Find out and describe how plants need water, light and a suitable temperature to grow and stay healthy.</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4" name="Shape 304"/>
        <p:cNvGrpSpPr/>
        <p:nvPr/>
      </p:nvGrpSpPr>
      <p:grpSpPr>
        <a:xfrm>
          <a:off x="0" y="0"/>
          <a:ext cx="0" cy="0"/>
          <a:chOff x="0" y="0"/>
          <a:chExt cx="0" cy="0"/>
        </a:xfrm>
      </p:grpSpPr>
      <p:sp>
        <p:nvSpPr>
          <p:cNvPr id="305" name="Google Shape;305;p38"/>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306" name="Google Shape;306;p38"/>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307" name="Google Shape;307;p38"/>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rPr lang="en-GB" sz="1000">
                          <a:latin typeface="Niramit"/>
                          <a:ea typeface="Niramit"/>
                          <a:cs typeface="Niramit"/>
                          <a:sym typeface="Niramit"/>
                        </a:rPr>
                        <a:t>Scientific</a:t>
                      </a:r>
                      <a:r>
                        <a:rPr lang="en-GB" sz="1000">
                          <a:latin typeface="Niramit"/>
                          <a:ea typeface="Niramit"/>
                          <a:cs typeface="Niramit"/>
                          <a:sym typeface="Niramit"/>
                        </a:rPr>
                        <a:t> inquiry: explain to the children that you are going to </a:t>
                      </a:r>
                      <a:r>
                        <a:rPr lang="en-GB" sz="1000">
                          <a:latin typeface="Niramit"/>
                          <a:ea typeface="Niramit"/>
                          <a:cs typeface="Niramit"/>
                          <a:sym typeface="Niramit"/>
                        </a:rPr>
                        <a:t>plant </a:t>
                      </a:r>
                      <a:r>
                        <a:rPr lang="en-GB" sz="1000">
                          <a:latin typeface="Niramit"/>
                          <a:ea typeface="Niramit"/>
                          <a:cs typeface="Niramit"/>
                          <a:sym typeface="Niramit"/>
                        </a:rPr>
                        <a:t> the same bulbs in 4 different pots. One pot will be placed in the dark but will have water, one will be placed in </a:t>
                      </a:r>
                      <a:r>
                        <a:rPr lang="en-GB" sz="1000">
                          <a:latin typeface="Niramit"/>
                          <a:ea typeface="Niramit"/>
                          <a:cs typeface="Niramit"/>
                          <a:sym typeface="Niramit"/>
                        </a:rPr>
                        <a:t>sunlight</a:t>
                      </a:r>
                      <a:r>
                        <a:rPr lang="en-GB" sz="1000">
                          <a:latin typeface="Niramit"/>
                          <a:ea typeface="Niramit"/>
                          <a:cs typeface="Niramit"/>
                          <a:sym typeface="Niramit"/>
                        </a:rPr>
                        <a:t> but will have no water and one will </a:t>
                      </a:r>
                      <a:r>
                        <a:rPr lang="en-GB" sz="1000">
                          <a:latin typeface="Niramit"/>
                          <a:ea typeface="Niramit"/>
                          <a:cs typeface="Niramit"/>
                          <a:sym typeface="Niramit"/>
                        </a:rPr>
                        <a:t>have</a:t>
                      </a:r>
                      <a:r>
                        <a:rPr lang="en-GB" sz="1000">
                          <a:latin typeface="Niramit"/>
                          <a:ea typeface="Niramit"/>
                          <a:cs typeface="Niramit"/>
                          <a:sym typeface="Niramit"/>
                        </a:rPr>
                        <a:t> </a:t>
                      </a:r>
                      <a:r>
                        <a:rPr lang="en-GB" sz="1000">
                          <a:latin typeface="Niramit"/>
                          <a:ea typeface="Niramit"/>
                          <a:cs typeface="Niramit"/>
                          <a:sym typeface="Niramit"/>
                        </a:rPr>
                        <a:t>sunlight</a:t>
                      </a:r>
                      <a:r>
                        <a:rPr lang="en-GB" sz="1000">
                          <a:latin typeface="Niramit"/>
                          <a:ea typeface="Niramit"/>
                          <a:cs typeface="Niramit"/>
                          <a:sym typeface="Niramit"/>
                        </a:rPr>
                        <a:t> and water. Which one do they think will survive or grow? How do they know?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 habitat is a place where a living thing lives. A microhabitat is a very small habitat.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Germination is the development of a plant from a seed.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Plants need water, light and a suitable temperature to grow and stay healthy. Without any one of these things, they will die.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Plants grow from seeds and bulbs. Seeds and bulbs need water and warmth to start growing (germinate). As the plant grows bigger, it develops leaves and flowers</a:t>
                      </a:r>
                      <a:endParaRPr sz="1000">
                        <a:solidFill>
                          <a:schemeClr val="dk1"/>
                        </a:solidFill>
                        <a:latin typeface="Ruluko"/>
                        <a:ea typeface="Ruluko"/>
                        <a:cs typeface="Ruluko"/>
                        <a:sym typeface="Ruluko"/>
                      </a:endParaRPr>
                    </a:p>
                    <a:p>
                      <a:pPr indent="0" lvl="0" marL="45720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308" name="Google Shape;308;p38"/>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Previously, the children learnt that plants are living things. Common plants include the daisy, daffodil and grass. Trees are large, woody plants and are either evergreen or deciduous. All living things (plants and animals) change over time as they grow and mature.</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growth of plants from seeds and bulbs. They observe the growth of plants firsthand, recording changes over time and identifying what plants need to grow and stay healthy.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09" name="Google Shape;309;p38"/>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6 -</a:t>
            </a:r>
            <a:r>
              <a:rPr b="1" lang="en-GB" sz="2000">
                <a:solidFill>
                  <a:schemeClr val="dk1"/>
                </a:solidFill>
                <a:latin typeface="Niramit"/>
                <a:ea typeface="Niramit"/>
                <a:cs typeface="Niramit"/>
                <a:sym typeface="Niramit"/>
              </a:rPr>
              <a:t> Plants (Growth and basic needs of a plant) </a:t>
            </a:r>
            <a:endParaRPr/>
          </a:p>
        </p:txBody>
      </p:sp>
      <p:pic>
        <p:nvPicPr>
          <p:cNvPr id="310" name="Google Shape;310;p38"/>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39"/>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16" name="Google Shape;316;p39"/>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317" name="Google Shape;317;p39"/>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A1</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318" name="Google Shape;318;p39"/>
          <p:cNvGraphicFramePr/>
          <p:nvPr/>
        </p:nvGraphicFramePr>
        <p:xfrm>
          <a:off x="251200" y="32371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I can compare and group different rocks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the children different rocks and ask them to make comparisons between them.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 mind map in books and write down what they already know about rocks, soils and fossils.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did you compare and group them? How would you describe the rocks?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different </a:t>
                      </a:r>
                      <a:r>
                        <a:rPr lang="en-GB" sz="1000">
                          <a:latin typeface="Niramit"/>
                          <a:ea typeface="Niramit"/>
                          <a:cs typeface="Niramit"/>
                          <a:sym typeface="Niramit"/>
                        </a:rPr>
                        <a:t>vocabulary</a:t>
                      </a:r>
                      <a:r>
                        <a:rPr lang="en-GB" sz="1000">
                          <a:latin typeface="Niramit"/>
                          <a:ea typeface="Niramit"/>
                          <a:cs typeface="Niramit"/>
                          <a:sym typeface="Niramit"/>
                        </a:rPr>
                        <a:t> we can use (grain, crystal, layers, rough, smooth etc.</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a:t>
                      </a:r>
                      <a:r>
                        <a:rPr lang="en-GB" sz="1000">
                          <a:latin typeface="Niramit"/>
                          <a:ea typeface="Niramit"/>
                          <a:cs typeface="Niramit"/>
                          <a:sym typeface="Niramit"/>
                        </a:rPr>
                        <a:t>rocks</a:t>
                      </a:r>
                      <a:r>
                        <a:rPr lang="en-GB" sz="1000">
                          <a:latin typeface="Niramit"/>
                          <a:ea typeface="Niramit"/>
                          <a:cs typeface="Niramit"/>
                          <a:sym typeface="Niramit"/>
                        </a:rPr>
                        <a:t>, pebbles, boulders.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findings using scientific vocabulary.</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I can explain how rocks are formed.</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can we describe rocks?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examples of the 3 types of rock. How are they the same and different? How were they made?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4"/>
                        </a:rPr>
                        <a:t>Zoom into</a:t>
                      </a:r>
                      <a:r>
                        <a:rPr lang="en-GB" sz="1000">
                          <a:latin typeface="Niramit"/>
                          <a:ea typeface="Niramit"/>
                          <a:cs typeface="Niramit"/>
                          <a:sym typeface="Niramit"/>
                        </a:rPr>
                        <a:t> the different types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the formation of rocks and how they can be created.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Write explanation in books.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I can investigate properties of rocks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are rocks formed?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do the different types of rock look? How might we know which type we are looking at by making observations?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permeability, hardness and buoyancy as other properties of rocks.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Chn make predictions about the different </a:t>
                      </a:r>
                      <a:r>
                        <a:rPr lang="en-GB" sz="1000">
                          <a:latin typeface="Niramit"/>
                          <a:ea typeface="Niramit"/>
                          <a:cs typeface="Niramit"/>
                          <a:sym typeface="Niramit"/>
                        </a:rPr>
                        <a:t>types</a:t>
                      </a:r>
                      <a:r>
                        <a:rPr lang="en-GB" sz="1000">
                          <a:latin typeface="Niramit"/>
                          <a:ea typeface="Niramit"/>
                          <a:cs typeface="Niramit"/>
                          <a:sym typeface="Niramit"/>
                        </a:rPr>
                        <a:t> based on their observations.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Carry out investigations.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are fossils formed</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have we covered so far in our science topic?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the term ‘fossil’. What does this word mean?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how a fossil is a cast of the animal or plant that the rocks have covered.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create a fossil cycle in their books.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I can explain what soil is made of</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Review - What have we learnt so far in our topic?</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Show the children a cup of soil/mud. What is this? What is it made from?</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Teach the different materials that make up soil.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Children draw and label soil.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Look at different samples of soil. Why do some look different than others?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make observations of the different types. Teach different names.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do rocks on our planet change? </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are rocks and fossils?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Read </a:t>
                      </a:r>
                      <a:r>
                        <a:rPr i="1" lang="en-GB" sz="1000">
                          <a:solidFill>
                            <a:schemeClr val="dk1"/>
                          </a:solidFill>
                          <a:latin typeface="Niramit"/>
                          <a:ea typeface="Niramit"/>
                          <a:cs typeface="Niramit"/>
                          <a:sym typeface="Niramit"/>
                        </a:rPr>
                        <a:t>Pebble in my Pocket.</a:t>
                      </a:r>
                      <a:endParaRPr i="1"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i="1"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Do all rocks stay the same on the planet all the time?</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Where can we find rocks on our planet? Why do we find them in these places?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Show the children different pictures of rocks under different situations.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the children the impact of human and weather on rocks. What about impact of the planet e.g. natural disasters.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19" name="Google Shape;319;p39"/>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1 </a:t>
            </a:r>
            <a:r>
              <a:rPr b="1" lang="en-GB" sz="2000">
                <a:latin typeface="Niramit"/>
                <a:ea typeface="Niramit"/>
                <a:cs typeface="Niramit"/>
                <a:sym typeface="Niramit"/>
              </a:rPr>
              <a:t>- Rocks and Soil</a:t>
            </a:r>
            <a:endParaRPr b="1" sz="2000">
              <a:latin typeface="Niramit"/>
              <a:ea typeface="Niramit"/>
              <a:cs typeface="Niramit"/>
              <a:sym typeface="Niramit"/>
            </a:endParaRPr>
          </a:p>
        </p:txBody>
      </p:sp>
      <p:graphicFrame>
        <p:nvGraphicFramePr>
          <p:cNvPr id="320" name="Google Shape;320;p39"/>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4262700"/>
                <a:gridCol w="590100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07916"/>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Rock, stone, pebble, boulder, grain, crystals, layers, hard, soft, texture, absorb water, soil, fossil, marble, chalk, granite, sandstone, slate, soil, peat, sandy/chalk/clay soil, </a:t>
                      </a:r>
                      <a:r>
                        <a:rPr lang="en-GB" sz="1000">
                          <a:solidFill>
                            <a:schemeClr val="dk1"/>
                          </a:solidFill>
                          <a:latin typeface="Niramit"/>
                          <a:ea typeface="Niramit"/>
                          <a:cs typeface="Niramit"/>
                          <a:sym typeface="Niramit"/>
                        </a:rPr>
                        <a:t>sedimentary</a:t>
                      </a:r>
                      <a:r>
                        <a:rPr lang="en-GB" sz="1000">
                          <a:solidFill>
                            <a:schemeClr val="dk1"/>
                          </a:solidFill>
                          <a:latin typeface="Niramit"/>
                          <a:ea typeface="Niramit"/>
                          <a:cs typeface="Niramit"/>
                          <a:sym typeface="Niramit"/>
                        </a:rPr>
                        <a:t>, </a:t>
                      </a:r>
                      <a:r>
                        <a:rPr lang="en-GB" sz="1000">
                          <a:solidFill>
                            <a:schemeClr val="dk1"/>
                          </a:solidFill>
                          <a:latin typeface="Niramit"/>
                          <a:ea typeface="Niramit"/>
                          <a:cs typeface="Niramit"/>
                          <a:sym typeface="Niramit"/>
                        </a:rPr>
                        <a:t>igneous, metamorphic, permeability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Compare and group together different kinds of rocks on the basis of their appearance and simple physical properties.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in simple terms how fossils are formed when things that have lived are trapped within rock.</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soils are made from rocks and organic matter.</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40"/>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326" name="Google Shape;326;p40"/>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327" name="Google Shape;327;p40"/>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S</a:t>
                      </a:r>
                      <a:r>
                        <a:rPr lang="en-GB" sz="1000">
                          <a:solidFill>
                            <a:schemeClr val="dk1"/>
                          </a:solidFill>
                          <a:latin typeface="Ruluko"/>
                          <a:ea typeface="Ruluko"/>
                          <a:cs typeface="Ruluko"/>
                          <a:sym typeface="Ruluko"/>
                        </a:rPr>
                        <a:t>edimentary rocks are often soft, permeable, and have layers and may contain fossils.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Igneous rocks are usually hard, shiny and contain visible crystals.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Metamorphic rocks are usually very hard and often shiny.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Soils are made from tiny pieces of eroded rock, air and organic matter</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328" name="Google Shape;328;p40"/>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KS1 the children learnt that a material's physical properties make it suitable for particular purposes and that many materials are used for more than one purpose.</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a:t>
                      </a:r>
                      <a:r>
                        <a:rPr lang="en-GB" sz="1000">
                          <a:solidFill>
                            <a:schemeClr val="dk1"/>
                          </a:solidFill>
                          <a:latin typeface="Ruluko"/>
                          <a:ea typeface="Ruluko"/>
                          <a:cs typeface="Ruluko"/>
                          <a:sym typeface="Ruluko"/>
                        </a:rPr>
                        <a:t>properties of different types of rocks and how to categorise them.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children are introduced to fossils and soils and how rocks can change.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29" name="Google Shape;329;p40"/>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1 </a:t>
            </a:r>
            <a:r>
              <a:rPr b="1" lang="en-GB" sz="2000">
                <a:solidFill>
                  <a:schemeClr val="dk1"/>
                </a:solidFill>
                <a:latin typeface="Niramit"/>
                <a:ea typeface="Niramit"/>
                <a:cs typeface="Niramit"/>
                <a:sym typeface="Niramit"/>
              </a:rPr>
              <a:t>- Rocks and Soils</a:t>
            </a:r>
            <a:endParaRPr/>
          </a:p>
        </p:txBody>
      </p:sp>
      <p:pic>
        <p:nvPicPr>
          <p:cNvPr id="330" name="Google Shape;330;p40"/>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41"/>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36" name="Google Shape;336;p41"/>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337" name="Google Shape;337;p41"/>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A2</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338" name="Google Shape;338;p41"/>
          <p:cNvGraphicFramePr/>
          <p:nvPr/>
        </p:nvGraphicFramePr>
        <p:xfrm>
          <a:off x="251200" y="30085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How do magnets work</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8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the children three different images of magnets (round magnet, red and blue bar, wand) ask them to spot the difference. Discuss after that they are all </a:t>
                      </a:r>
                      <a:r>
                        <a:rPr lang="en-GB" sz="1000">
                          <a:latin typeface="Niramit"/>
                          <a:ea typeface="Niramit"/>
                          <a:cs typeface="Niramit"/>
                          <a:sym typeface="Niramit"/>
                        </a:rPr>
                        <a:t>magnets.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 mind map of what they already know about forces and magnets.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the children what a magnet is and how it works.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that magnets attract other magnetic objects and use forces to either pull or push them.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record their findings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can we tell if a material is magnetic or not</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three different materials and ask them to spot the odd one out.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a magnet and how does it work?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the children with different materials and ask them to organise them into magnetic and non-magnetic objects. Discuss their ideas.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Test using different magnets to see if their initial ideas were correct.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findings in books.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non-contact forces</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do magnets work? What do the terms ‘attract’ and ‘repel’ mean?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2 different types of force. Which do you think a magnetic force would come under?</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examples of </a:t>
                      </a:r>
                      <a:r>
                        <a:rPr lang="en-GB" sz="1000">
                          <a:latin typeface="Niramit"/>
                          <a:ea typeface="Niramit"/>
                          <a:cs typeface="Niramit"/>
                          <a:sym typeface="Niramit"/>
                        </a:rPr>
                        <a:t>contact</a:t>
                      </a:r>
                      <a:r>
                        <a:rPr lang="en-GB" sz="1000">
                          <a:latin typeface="Niramit"/>
                          <a:ea typeface="Niramit"/>
                          <a:cs typeface="Niramit"/>
                          <a:sym typeface="Niramit"/>
                        </a:rPr>
                        <a:t> forces (frictional, spring and muscular). Then, compare with non-contact (magnetic, gravitational, electrostatic).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findings in books and explain the difference between types of force.</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friction</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are the two types of force?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does the term ‘friction’ mean?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what friction is and how it works.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friction using different materials (e.g. moving objects on the table and if they have any resistance, as well as rubbing hands together and creating heat).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in books.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that we will be doing an experiment next week to test friction further.</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How do objects move on different surfaces</a:t>
                      </a:r>
                      <a:r>
                        <a:rPr lang="en-GB" sz="1000" u="sng">
                          <a:solidFill>
                            <a:schemeClr val="dk1"/>
                          </a:solidFill>
                          <a:latin typeface="Niramit"/>
                          <a:ea typeface="Niramit"/>
                          <a:cs typeface="Niramit"/>
                          <a:sym typeface="Niramit"/>
                        </a:rPr>
                        <a:t>?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what is friction? How does friction work?</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Look over their learning from last week.</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Show the children the different surfaces that they will be exploring (table, carpet, cardboard and playground). They are going to roll a toy car across each of these surfaces.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In books, make predictions of what they think will happen.</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Teach the children about fair test and how we can make this fair.</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Test the different surfaces. Record findings in books.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are some uses of magnetic materials</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magnetism? How do magnets work?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the children why they think that having some magnetic materials would be useful? What benefits would they serve?</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DIscuss how magnetic materials can be used in an electric circuit (how do they link?)</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Benefits of switching on and off in a circuit.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using magnetic materials in an electric circuit.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findings in books and draw their circuit - label.</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39" name="Google Shape;339;p41"/>
          <p:cNvSpPr txBox="1"/>
          <p:nvPr/>
        </p:nvSpPr>
        <p:spPr>
          <a:xfrm>
            <a:off x="251125" y="6266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a:t>
            </a:r>
            <a:r>
              <a:rPr b="1" lang="en-GB" sz="2000">
                <a:latin typeface="Niramit"/>
                <a:ea typeface="Niramit"/>
                <a:cs typeface="Niramit"/>
                <a:sym typeface="Niramit"/>
              </a:rPr>
              <a:t> 2 - Forces and Magnets</a:t>
            </a:r>
            <a:endParaRPr b="1" sz="2000">
              <a:latin typeface="Niramit"/>
              <a:ea typeface="Niramit"/>
              <a:cs typeface="Niramit"/>
              <a:sym typeface="Niramit"/>
            </a:endParaRPr>
          </a:p>
        </p:txBody>
      </p:sp>
      <p:graphicFrame>
        <p:nvGraphicFramePr>
          <p:cNvPr id="340" name="Google Shape;340;p41"/>
          <p:cNvGraphicFramePr/>
          <p:nvPr/>
        </p:nvGraphicFramePr>
        <p:xfrm>
          <a:off x="251125" y="1074505"/>
          <a:ext cx="3000000" cy="3000000"/>
        </p:xfrm>
        <a:graphic>
          <a:graphicData uri="http://schemas.openxmlformats.org/drawingml/2006/table">
            <a:tbl>
              <a:tblPr>
                <a:noFill/>
                <a:tableStyleId>{D04F093B-4580-49F1-89EE-6A782F4942D1}</a:tableStyleId>
              </a:tblPr>
              <a:tblGrid>
                <a:gridCol w="4262700"/>
                <a:gridCol w="590100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magnet, magnetic, poles, north pole, south pole, magnetic force, attract, repel, metals, friction, force, meter</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Compare how things move on different surfaces.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Notice that some forces need contact between two objects, but magnetic forces can act at a distance.</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Observe how magnets attract or repel each other and attract some materials and not others.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Compare and group together a variety of everyday materials on the basis of whether they are attracted to a magnet, and identify some magnetic materials.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magnets as having two poles.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Predict whether two magnets will attract or repel each other, depending on which poles are facing.</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5"/>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78" name="Google Shape;78;p15"/>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79" name="Google Shape;79;p15"/>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2. EYFS LINKS &amp; KS1 UNITS</a:t>
            </a:r>
            <a:endParaRPr b="1" sz="2600">
              <a:solidFill>
                <a:schemeClr val="lt1"/>
              </a:solidFill>
              <a:latin typeface="Niramit"/>
              <a:ea typeface="Niramit"/>
              <a:cs typeface="Niramit"/>
              <a:sym typeface="Niramit"/>
            </a:endParaRPr>
          </a:p>
        </p:txBody>
      </p:sp>
      <p:graphicFrame>
        <p:nvGraphicFramePr>
          <p:cNvPr id="80" name="Google Shape;80;p15"/>
          <p:cNvGraphicFramePr/>
          <p:nvPr/>
        </p:nvGraphicFramePr>
        <p:xfrm>
          <a:off x="251125" y="523450"/>
          <a:ext cx="3000000" cy="3000000"/>
        </p:xfrm>
        <a:graphic>
          <a:graphicData uri="http://schemas.openxmlformats.org/drawingml/2006/table">
            <a:tbl>
              <a:tblPr>
                <a:noFill/>
                <a:tableStyleId>{D04F093B-4580-49F1-89EE-6A782F4942D1}</a:tableStyleId>
              </a:tblPr>
              <a:tblGrid>
                <a:gridCol w="10163700"/>
              </a:tblGrid>
              <a:tr h="409750">
                <a:tc>
                  <a:txBody>
                    <a:bodyPr/>
                    <a:lstStyle/>
                    <a:p>
                      <a:pPr indent="0" lvl="0" marL="0" rtl="0" algn="l">
                        <a:spcBef>
                          <a:spcPts val="0"/>
                        </a:spcBef>
                        <a:spcAft>
                          <a:spcPts val="0"/>
                        </a:spcAft>
                        <a:buNone/>
                      </a:pPr>
                      <a:r>
                        <a:rPr b="1" lang="en-GB" sz="1600">
                          <a:latin typeface="Niramit"/>
                          <a:ea typeface="Niramit"/>
                          <a:cs typeface="Niramit"/>
                          <a:sym typeface="Niramit"/>
                        </a:rPr>
                        <a:t>Previous links to EYFS framework:</a:t>
                      </a:r>
                      <a:endParaRPr b="1" sz="1600">
                        <a:latin typeface="Niramit"/>
                        <a:ea typeface="Niramit"/>
                        <a:cs typeface="Niramit"/>
                        <a:sym typeface="Niramit"/>
                      </a:endParaRPr>
                    </a:p>
                  </a:txBody>
                  <a:tcPr marT="91425" marB="91425" marR="91425" marL="91425">
                    <a:lnL cap="flat" cmpd="sng" w="9525">
                      <a:solidFill>
                        <a:schemeClr val="lt1">
                          <a:alpha val="0"/>
                        </a:schemeClr>
                      </a:solidFill>
                      <a:prstDash val="solid"/>
                      <a:round/>
                      <a:headEnd len="sm" w="sm" type="none"/>
                      <a:tailEnd len="sm" w="sm" type="none"/>
                    </a:lnL>
                    <a:lnR cap="flat" cmpd="sng" w="9525">
                      <a:solidFill>
                        <a:schemeClr val="lt1">
                          <a:alpha val="0"/>
                        </a:schemeClr>
                      </a:solidFill>
                      <a:prstDash val="solid"/>
                      <a:round/>
                      <a:headEnd len="sm" w="sm" type="none"/>
                      <a:tailEnd len="sm" w="sm" type="none"/>
                    </a:lnR>
                    <a:lnT cap="flat" cmpd="sng" w="9525">
                      <a:solidFill>
                        <a:schemeClr val="lt1">
                          <a:alpha val="0"/>
                        </a:schemeClr>
                      </a:solidFill>
                      <a:prstDash val="solid"/>
                      <a:round/>
                      <a:headEnd len="sm" w="sm" type="none"/>
                      <a:tailEnd len="sm" w="sm" type="none"/>
                    </a:lnT>
                    <a:lnB cap="flat" cmpd="sng" w="76200">
                      <a:solidFill>
                        <a:schemeClr val="lt1">
                          <a:alpha val="0"/>
                        </a:schemeClr>
                      </a:solidFill>
                      <a:prstDash val="solid"/>
                      <a:round/>
                      <a:headEnd len="sm" w="sm" type="none"/>
                      <a:tailEnd len="sm" w="sm" type="none"/>
                    </a:lnB>
                  </a:tcPr>
                </a:tc>
              </a:tr>
              <a:tr h="1133200">
                <a:tc>
                  <a:txBody>
                    <a:bodyPr/>
                    <a:lstStyle/>
                    <a:p>
                      <a:pPr indent="0" lvl="0" marL="0" rtl="0" algn="l">
                        <a:spcBef>
                          <a:spcPts val="0"/>
                        </a:spcBef>
                        <a:spcAft>
                          <a:spcPts val="0"/>
                        </a:spcAft>
                        <a:buNone/>
                      </a:pPr>
                      <a:r>
                        <a:rPr lang="en-GB" sz="1600">
                          <a:latin typeface="Niramit"/>
                          <a:ea typeface="Niramit"/>
                          <a:cs typeface="Niramit"/>
                          <a:sym typeface="Niramit"/>
                        </a:rPr>
                        <a:t>Understanding the World</a:t>
                      </a:r>
                      <a:endParaRPr sz="1600">
                        <a:latin typeface="Niramit"/>
                        <a:ea typeface="Niramit"/>
                        <a:cs typeface="Niramit"/>
                        <a:sym typeface="Niramit"/>
                      </a:endParaRPr>
                    </a:p>
                    <a:p>
                      <a:pPr indent="0" lvl="0" marL="0" rtl="0" algn="l">
                        <a:spcBef>
                          <a:spcPts val="0"/>
                        </a:spcBef>
                        <a:spcAft>
                          <a:spcPts val="0"/>
                        </a:spcAft>
                        <a:buNone/>
                      </a:pPr>
                      <a:r>
                        <a:rPr lang="en-GB" sz="1600">
                          <a:latin typeface="Niramit"/>
                          <a:ea typeface="Niramit"/>
                          <a:cs typeface="Niramit"/>
                          <a:sym typeface="Niramit"/>
                        </a:rPr>
                        <a:t>Expressive Art &amp; Design</a:t>
                      </a:r>
                      <a:endParaRPr sz="1600">
                        <a:latin typeface="Niramit"/>
                        <a:ea typeface="Niramit"/>
                        <a:cs typeface="Niramit"/>
                        <a:sym typeface="Niramit"/>
                      </a:endParaRPr>
                    </a:p>
                    <a:p>
                      <a:pPr indent="0" lvl="0" marL="0" rtl="0" algn="l">
                        <a:spcBef>
                          <a:spcPts val="0"/>
                        </a:spcBef>
                        <a:spcAft>
                          <a:spcPts val="0"/>
                        </a:spcAft>
                        <a:buNone/>
                      </a:pPr>
                      <a:r>
                        <a:rPr lang="en-GB" sz="1600">
                          <a:latin typeface="Niramit"/>
                          <a:ea typeface="Niramit"/>
                          <a:cs typeface="Niramit"/>
                          <a:sym typeface="Niramit"/>
                        </a:rPr>
                        <a:t>Physical Development</a:t>
                      </a:r>
                      <a:endParaRPr sz="1600">
                        <a:latin typeface="Niramit"/>
                        <a:ea typeface="Niramit"/>
                        <a:cs typeface="Niramit"/>
                        <a:sym typeface="Niramit"/>
                      </a:endParaRPr>
                    </a:p>
                    <a:p>
                      <a:pPr indent="0" lvl="0" marL="0" rtl="0" algn="l">
                        <a:spcBef>
                          <a:spcPts val="0"/>
                        </a:spcBef>
                        <a:spcAft>
                          <a:spcPts val="0"/>
                        </a:spcAft>
                        <a:buNone/>
                      </a:pPr>
                      <a:r>
                        <a:rPr lang="en-GB" sz="1600">
                          <a:latin typeface="Niramit"/>
                          <a:ea typeface="Niramit"/>
                          <a:cs typeface="Niramit"/>
                          <a:sym typeface="Niramit"/>
                        </a:rPr>
                        <a:t>Communication and Language</a:t>
                      </a:r>
                      <a:endParaRPr sz="1600">
                        <a:latin typeface="Niramit"/>
                        <a:ea typeface="Niramit"/>
                        <a:cs typeface="Niramit"/>
                        <a:sym typeface="Niramit"/>
                      </a:endParaRPr>
                    </a:p>
                  </a:txBody>
                  <a:tcPr marT="91425" marB="91425" marR="91425" marL="91425" anchor="ctr">
                    <a:lnL cap="flat" cmpd="sng" w="76200">
                      <a:solidFill>
                        <a:schemeClr val="lt1">
                          <a:alpha val="0"/>
                        </a:schemeClr>
                      </a:solidFill>
                      <a:prstDash val="solid"/>
                      <a:round/>
                      <a:headEnd len="sm" w="sm" type="none"/>
                      <a:tailEnd len="sm" w="sm" type="none"/>
                    </a:lnL>
                    <a:lnR cap="flat" cmpd="sng" w="76200">
                      <a:solidFill>
                        <a:schemeClr val="lt1">
                          <a:alpha val="0"/>
                        </a:schemeClr>
                      </a:solidFill>
                      <a:prstDash val="solid"/>
                      <a:round/>
                      <a:headEnd len="sm" w="sm" type="none"/>
                      <a:tailEnd len="sm" w="sm" type="none"/>
                    </a:lnR>
                    <a:lnT cap="flat" cmpd="sng" w="76200">
                      <a:solidFill>
                        <a:schemeClr val="lt1">
                          <a:alpha val="0"/>
                        </a:schemeClr>
                      </a:solidFill>
                      <a:prstDash val="solid"/>
                      <a:round/>
                      <a:headEnd len="sm" w="sm" type="none"/>
                      <a:tailEnd len="sm" w="sm" type="none"/>
                    </a:lnT>
                    <a:lnB cap="flat" cmpd="sng" w="76200">
                      <a:solidFill>
                        <a:schemeClr val="lt1">
                          <a:alpha val="0"/>
                        </a:schemeClr>
                      </a:solidFill>
                      <a:prstDash val="solid"/>
                      <a:round/>
                      <a:headEnd len="sm" w="sm" type="none"/>
                      <a:tailEnd len="sm" w="sm" type="none"/>
                    </a:lnB>
                    <a:solidFill>
                      <a:schemeClr val="lt2"/>
                    </a:solidFill>
                  </a:tcPr>
                </a:tc>
              </a:tr>
            </a:tbl>
          </a:graphicData>
        </a:graphic>
      </p:graphicFrame>
      <p:graphicFrame>
        <p:nvGraphicFramePr>
          <p:cNvPr id="81" name="Google Shape;81;p15"/>
          <p:cNvGraphicFramePr/>
          <p:nvPr/>
        </p:nvGraphicFramePr>
        <p:xfrm>
          <a:off x="251125" y="2436675"/>
          <a:ext cx="3000000" cy="3000000"/>
        </p:xfrm>
        <a:graphic>
          <a:graphicData uri="http://schemas.openxmlformats.org/drawingml/2006/table">
            <a:tbl>
              <a:tblPr>
                <a:noFill/>
                <a:tableStyleId>{D04F093B-4580-49F1-89EE-6A782F4942D1}</a:tableStyleId>
              </a:tblPr>
              <a:tblGrid>
                <a:gridCol w="7511500"/>
                <a:gridCol w="2652200"/>
              </a:tblGrid>
              <a:tr h="413450">
                <a:tc>
                  <a:txBody>
                    <a:bodyPr/>
                    <a:lstStyle/>
                    <a:p>
                      <a:pPr indent="0" lvl="0" marL="0" rtl="0" algn="l">
                        <a:spcBef>
                          <a:spcPts val="0"/>
                        </a:spcBef>
                        <a:spcAft>
                          <a:spcPts val="0"/>
                        </a:spcAft>
                        <a:buNone/>
                      </a:pPr>
                      <a:r>
                        <a:rPr b="1" lang="en-GB" sz="1600">
                          <a:latin typeface="Niramit"/>
                          <a:ea typeface="Niramit"/>
                          <a:cs typeface="Niramit"/>
                          <a:sym typeface="Niramit"/>
                        </a:rPr>
                        <a:t>Unit Title</a:t>
                      </a:r>
                      <a:endParaRPr b="1" sz="1600">
                        <a:latin typeface="Niramit"/>
                        <a:ea typeface="Niramit"/>
                        <a:cs typeface="Niramit"/>
                        <a:sym typeface="Niramit"/>
                      </a:endParaRPr>
                    </a:p>
                  </a:txBody>
                  <a:tcPr marT="91425" marB="91425" marR="91425" marL="91425">
                    <a:lnL cap="flat" cmpd="sng" w="9525">
                      <a:solidFill>
                        <a:schemeClr val="lt1"/>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tcPr>
                </a:tc>
                <a:tc>
                  <a:txBody>
                    <a:bodyPr/>
                    <a:lstStyle/>
                    <a:p>
                      <a:pPr indent="0" lvl="0" marL="0" rtl="0" algn="l">
                        <a:spcBef>
                          <a:spcPts val="0"/>
                        </a:spcBef>
                        <a:spcAft>
                          <a:spcPts val="0"/>
                        </a:spcAft>
                        <a:buNone/>
                      </a:pPr>
                      <a:r>
                        <a:rPr b="1" lang="en-GB" sz="1600">
                          <a:latin typeface="Niramit"/>
                          <a:ea typeface="Niramit"/>
                          <a:cs typeface="Niramit"/>
                          <a:sym typeface="Niramit"/>
                        </a:rPr>
                        <a:t>Target Year Group</a:t>
                      </a:r>
                      <a:endParaRPr b="1" sz="1600">
                        <a:latin typeface="Niramit"/>
                        <a:ea typeface="Niramit"/>
                        <a:cs typeface="Niramit"/>
                        <a:sym typeface="Niramit"/>
                      </a:endParaRPr>
                    </a:p>
                  </a:txBody>
                  <a:tcPr marT="91425" marB="91425" marR="91425" marL="91425">
                    <a:lnL cap="flat" cmpd="sng" w="9525">
                      <a:solidFill>
                        <a:schemeClr val="lt1"/>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tcPr>
                </a:tc>
              </a:tr>
              <a:tr h="580275">
                <a:tc>
                  <a:txBody>
                    <a:bodyPr/>
                    <a:lstStyle/>
                    <a:p>
                      <a:pPr indent="0" lvl="0" marL="0" rtl="0" algn="l">
                        <a:spcBef>
                          <a:spcPts val="0"/>
                        </a:spcBef>
                        <a:spcAft>
                          <a:spcPts val="0"/>
                        </a:spcAft>
                        <a:buNone/>
                      </a:pPr>
                      <a:r>
                        <a:rPr lang="en-GB" sz="1700">
                          <a:latin typeface="Niramit"/>
                          <a:ea typeface="Niramit"/>
                          <a:cs typeface="Niramit"/>
                          <a:sym typeface="Niramit"/>
                        </a:rPr>
                        <a:t>Animals inc. Humans (Common animals features, including humans)</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700">
                          <a:latin typeface="Niramit"/>
                          <a:ea typeface="Niramit"/>
                          <a:cs typeface="Niramit"/>
                          <a:sym typeface="Niramit"/>
                        </a:rPr>
                        <a:t>Year 1</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580275">
                <a:tc>
                  <a:txBody>
                    <a:bodyPr/>
                    <a:lstStyle/>
                    <a:p>
                      <a:pPr indent="0" lvl="0" marL="0" rtl="0" algn="l">
                        <a:spcBef>
                          <a:spcPts val="0"/>
                        </a:spcBef>
                        <a:spcAft>
                          <a:spcPts val="0"/>
                        </a:spcAft>
                        <a:buNone/>
                      </a:pPr>
                      <a:r>
                        <a:rPr lang="en-GB" sz="1700">
                          <a:solidFill>
                            <a:schemeClr val="dk1"/>
                          </a:solidFill>
                          <a:latin typeface="Niramit"/>
                          <a:ea typeface="Niramit"/>
                          <a:cs typeface="Niramit"/>
                          <a:sym typeface="Niramit"/>
                        </a:rPr>
                        <a:t>Animals inc. Humans (animal growth and basic needs)</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700">
                          <a:latin typeface="Niramit"/>
                          <a:ea typeface="Niramit"/>
                          <a:cs typeface="Niramit"/>
                          <a:sym typeface="Niramit"/>
                        </a:rPr>
                        <a:t>Year 2</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580275">
                <a:tc>
                  <a:txBody>
                    <a:bodyPr/>
                    <a:lstStyle/>
                    <a:p>
                      <a:pPr indent="0" lvl="0" marL="0" rtl="0" algn="l">
                        <a:spcBef>
                          <a:spcPts val="0"/>
                        </a:spcBef>
                        <a:spcAft>
                          <a:spcPts val="0"/>
                        </a:spcAft>
                        <a:buClr>
                          <a:schemeClr val="dk1"/>
                        </a:buClr>
                        <a:buSzPts val="1100"/>
                        <a:buFont typeface="Arial"/>
                        <a:buNone/>
                      </a:pPr>
                      <a:r>
                        <a:rPr lang="en-GB" sz="1700">
                          <a:solidFill>
                            <a:schemeClr val="dk1"/>
                          </a:solidFill>
                          <a:latin typeface="Niramit"/>
                          <a:ea typeface="Niramit"/>
                          <a:cs typeface="Niramit"/>
                          <a:sym typeface="Niramit"/>
                        </a:rPr>
                        <a:t>Living Things and their Habitat</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700">
                          <a:latin typeface="Niramit"/>
                          <a:ea typeface="Niramit"/>
                          <a:cs typeface="Niramit"/>
                          <a:sym typeface="Niramit"/>
                        </a:rPr>
                        <a:t>Year 2</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580275">
                <a:tc>
                  <a:txBody>
                    <a:bodyPr/>
                    <a:lstStyle/>
                    <a:p>
                      <a:pPr indent="0" lvl="0" marL="0" rtl="0" algn="l">
                        <a:spcBef>
                          <a:spcPts val="0"/>
                        </a:spcBef>
                        <a:spcAft>
                          <a:spcPts val="0"/>
                        </a:spcAft>
                        <a:buNone/>
                      </a:pPr>
                      <a:r>
                        <a:rPr lang="en-GB" sz="1700">
                          <a:solidFill>
                            <a:schemeClr val="dk1"/>
                          </a:solidFill>
                          <a:latin typeface="Niramit"/>
                          <a:ea typeface="Niramit"/>
                          <a:cs typeface="Niramit"/>
                          <a:sym typeface="Niramit"/>
                        </a:rPr>
                        <a:t>Seasonal changes</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700">
                          <a:latin typeface="Niramit"/>
                          <a:ea typeface="Niramit"/>
                          <a:cs typeface="Niramit"/>
                          <a:sym typeface="Niramit"/>
                        </a:rPr>
                        <a:t>Year 1</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580275">
                <a:tc>
                  <a:txBody>
                    <a:bodyPr/>
                    <a:lstStyle/>
                    <a:p>
                      <a:pPr indent="0" lvl="0" marL="0" rtl="0" algn="l">
                        <a:spcBef>
                          <a:spcPts val="0"/>
                        </a:spcBef>
                        <a:spcAft>
                          <a:spcPts val="0"/>
                        </a:spcAft>
                        <a:buClr>
                          <a:schemeClr val="dk1"/>
                        </a:buClr>
                        <a:buSzPts val="1100"/>
                        <a:buFont typeface="Arial"/>
                        <a:buNone/>
                      </a:pPr>
                      <a:r>
                        <a:rPr lang="en-GB" sz="1700">
                          <a:solidFill>
                            <a:schemeClr val="dk1"/>
                          </a:solidFill>
                          <a:latin typeface="Niramit"/>
                          <a:ea typeface="Niramit"/>
                          <a:cs typeface="Niramit"/>
                          <a:sym typeface="Niramit"/>
                        </a:rPr>
                        <a:t>Plants (Common plants and their structure)</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700">
                          <a:latin typeface="Niramit"/>
                          <a:ea typeface="Niramit"/>
                          <a:cs typeface="Niramit"/>
                          <a:sym typeface="Niramit"/>
                        </a:rPr>
                        <a:t>Year 1</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580275">
                <a:tc>
                  <a:txBody>
                    <a:bodyPr/>
                    <a:lstStyle/>
                    <a:p>
                      <a:pPr indent="0" lvl="0" marL="0" rtl="0" algn="l">
                        <a:spcBef>
                          <a:spcPts val="0"/>
                        </a:spcBef>
                        <a:spcAft>
                          <a:spcPts val="0"/>
                        </a:spcAft>
                        <a:buNone/>
                      </a:pPr>
                      <a:r>
                        <a:rPr lang="en-GB" sz="1700">
                          <a:solidFill>
                            <a:schemeClr val="dk1"/>
                          </a:solidFill>
                          <a:latin typeface="Niramit"/>
                          <a:ea typeface="Niramit"/>
                          <a:cs typeface="Niramit"/>
                          <a:sym typeface="Niramit"/>
                        </a:rPr>
                        <a:t>Materials (Everyday materials and their properties)</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700">
                          <a:latin typeface="Niramit"/>
                          <a:ea typeface="Niramit"/>
                          <a:cs typeface="Niramit"/>
                          <a:sym typeface="Niramit"/>
                        </a:rPr>
                        <a:t>Year 1</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580275">
                <a:tc>
                  <a:txBody>
                    <a:bodyPr/>
                    <a:lstStyle/>
                    <a:p>
                      <a:pPr indent="0" lvl="0" marL="0" rtl="0" algn="l">
                        <a:spcBef>
                          <a:spcPts val="0"/>
                        </a:spcBef>
                        <a:spcAft>
                          <a:spcPts val="0"/>
                        </a:spcAft>
                        <a:buClr>
                          <a:schemeClr val="dk1"/>
                        </a:buClr>
                        <a:buSzPts val="1100"/>
                        <a:buFont typeface="Arial"/>
                        <a:buNone/>
                      </a:pPr>
                      <a:r>
                        <a:rPr lang="en-GB" sz="1700">
                          <a:solidFill>
                            <a:schemeClr val="dk1"/>
                          </a:solidFill>
                          <a:latin typeface="Niramit"/>
                          <a:ea typeface="Niramit"/>
                          <a:cs typeface="Niramit"/>
                          <a:sym typeface="Niramit"/>
                        </a:rPr>
                        <a:t>Plants (Growth of a plant and basic needs to grow)</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700">
                          <a:latin typeface="Niramit"/>
                          <a:ea typeface="Niramit"/>
                          <a:cs typeface="Niramit"/>
                          <a:sym typeface="Niramit"/>
                        </a:rPr>
                        <a:t>Year 2</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580275">
                <a:tc>
                  <a:txBody>
                    <a:bodyPr/>
                    <a:lstStyle/>
                    <a:p>
                      <a:pPr indent="0" lvl="0" marL="0" rtl="0" algn="l">
                        <a:spcBef>
                          <a:spcPts val="0"/>
                        </a:spcBef>
                        <a:spcAft>
                          <a:spcPts val="0"/>
                        </a:spcAft>
                        <a:buNone/>
                      </a:pPr>
                      <a:r>
                        <a:rPr lang="en-GB" sz="1700">
                          <a:solidFill>
                            <a:schemeClr val="dk1"/>
                          </a:solidFill>
                          <a:latin typeface="Niramit"/>
                          <a:ea typeface="Niramit"/>
                          <a:cs typeface="Niramit"/>
                          <a:sym typeface="Niramit"/>
                        </a:rPr>
                        <a:t>Uses of Everyday M</a:t>
                      </a:r>
                      <a:r>
                        <a:rPr lang="en-GB" sz="1700">
                          <a:solidFill>
                            <a:schemeClr val="dk1"/>
                          </a:solidFill>
                          <a:latin typeface="Niramit"/>
                          <a:ea typeface="Niramit"/>
                          <a:cs typeface="Niramit"/>
                          <a:sym typeface="Niramit"/>
                        </a:rPr>
                        <a:t>aterials</a:t>
                      </a:r>
                      <a:endParaRPr sz="17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700">
                          <a:latin typeface="Niramit"/>
                          <a:ea typeface="Niramit"/>
                          <a:cs typeface="Niramit"/>
                          <a:sym typeface="Niramit"/>
                        </a:rPr>
                        <a:t>Year 2</a:t>
                      </a:r>
                      <a:endParaRPr sz="17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82" name="Google Shape;82;p15"/>
          <p:cNvSpPr txBox="1"/>
          <p:nvPr/>
        </p:nvSpPr>
        <p:spPr>
          <a:xfrm>
            <a:off x="251125" y="2066400"/>
            <a:ext cx="10163700" cy="446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1700">
                <a:latin typeface="Niramit"/>
                <a:ea typeface="Niramit"/>
                <a:cs typeface="Niramit"/>
                <a:sym typeface="Niramit"/>
              </a:rPr>
              <a:t>KS1 Science is formed of 8 units and this is the recommended sequence:</a:t>
            </a:r>
            <a:endParaRPr sz="1700">
              <a:latin typeface="Niramit"/>
              <a:ea typeface="Niramit"/>
              <a:cs typeface="Niramit"/>
              <a:sym typeface="Niramit"/>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42"/>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346" name="Google Shape;346;p42"/>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347" name="Google Shape;347;p42"/>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rPr lang="en-GB" sz="1000">
                          <a:latin typeface="Niramit"/>
                          <a:ea typeface="Niramit"/>
                          <a:cs typeface="Niramit"/>
                          <a:sym typeface="Niramit"/>
                        </a:rPr>
                        <a:t>Scientific inquiry: explain to the children that you are going to plant  the same bulbs in 4 different pots. One pot will be placed in the dark but will have water, one will be placed in sunlight but will have no water and one will have sunlight and water. Which one do they think will survive or grow? How do they know?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Forces cause objects to move, change speed or change shape.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Forces need contact between two objects, but magnetic forces can act at a distance.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Magnets have two poles (north and south).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Magnets have invisible magnetic fields that can be seen using iron filing</a:t>
                      </a:r>
                      <a:endParaRPr sz="1000">
                        <a:solidFill>
                          <a:schemeClr val="dk1"/>
                        </a:solidFill>
                        <a:latin typeface="Ruluko"/>
                        <a:ea typeface="Ruluko"/>
                        <a:cs typeface="Ruluko"/>
                        <a:sym typeface="Ruluko"/>
                      </a:endParaRPr>
                    </a:p>
                    <a:p>
                      <a:pPr indent="0" lvl="0" marL="457200" rtl="0" algn="l">
                        <a:spcBef>
                          <a:spcPts val="0"/>
                        </a:spcBef>
                        <a:spcAft>
                          <a:spcPts val="0"/>
                        </a:spcAft>
                        <a:buNone/>
                      </a:pPr>
                      <a:r>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348" name="Google Shape;348;p42"/>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Previously, </a:t>
                      </a:r>
                      <a:r>
                        <a:rPr lang="en-GB" sz="1000">
                          <a:solidFill>
                            <a:schemeClr val="dk1"/>
                          </a:solidFill>
                          <a:latin typeface="Ruluko"/>
                          <a:ea typeface="Ruluko"/>
                          <a:cs typeface="Ruluko"/>
                          <a:sym typeface="Ruluko"/>
                        </a:rPr>
                        <a:t> the children learnt that objects can move. They learnt that objects that float are typically light or hollow and objects that sink are typically heavy or dense.</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contact and non-contact forces, including friction and magnetism. They investigate frictional and magnetic forces, and identify parts of a magnet and magnetic materials.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49" name="Google Shape;349;p42"/>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2 -</a:t>
            </a:r>
            <a:r>
              <a:rPr b="1" lang="en-GB" sz="2000">
                <a:solidFill>
                  <a:schemeClr val="dk1"/>
                </a:solidFill>
                <a:latin typeface="Niramit"/>
                <a:ea typeface="Niramit"/>
                <a:cs typeface="Niramit"/>
                <a:sym typeface="Niramit"/>
              </a:rPr>
              <a:t> Forces and Magnets  </a:t>
            </a:r>
            <a:endParaRPr/>
          </a:p>
        </p:txBody>
      </p:sp>
      <p:pic>
        <p:nvPicPr>
          <p:cNvPr id="350" name="Google Shape;350;p42"/>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5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43"/>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56" name="Google Shape;356;p43"/>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357" name="Google Shape;357;p43"/>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A3</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358" name="Google Shape;358;p43"/>
          <p:cNvGraphicFramePr/>
          <p:nvPr/>
        </p:nvGraphicFramePr>
        <p:xfrm>
          <a:off x="251200" y="32371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are nutrients</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children a mixture of different food items, What are these and why do we eat different foods?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the children what nutrients are. Why do we have different nutrients?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the children with photos of different foods and ask them to group the foods together for what nutrients these foods provide.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write a definition of the word nutrient and why we need nutrients.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different nutrients do we get from food?</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are </a:t>
                      </a:r>
                      <a:r>
                        <a:rPr lang="en-GB" sz="1000">
                          <a:latin typeface="Niramit"/>
                          <a:ea typeface="Niramit"/>
                          <a:cs typeface="Niramit"/>
                          <a:sym typeface="Niramit"/>
                        </a:rPr>
                        <a:t>nutrients</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Can we name and nutrients?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different types of nutrients and what they give to humans and animals.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example foods </a:t>
                      </a:r>
                      <a:r>
                        <a:rPr lang="en-GB" sz="1000">
                          <a:latin typeface="Niramit"/>
                          <a:ea typeface="Niramit"/>
                          <a:cs typeface="Niramit"/>
                          <a:sym typeface="Niramit"/>
                        </a:rPr>
                        <a:t>that provide</a:t>
                      </a:r>
                      <a:r>
                        <a:rPr lang="en-GB" sz="1000">
                          <a:latin typeface="Niramit"/>
                          <a:ea typeface="Niramit"/>
                          <a:cs typeface="Niramit"/>
                          <a:sym typeface="Niramit"/>
                        </a:rPr>
                        <a:t> different nutrients.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Why do animals and humans need to eat different foods?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
                      <a:r>
                        <a:rPr lang="en-GB" sz="1000" u="sng">
                          <a:latin typeface="Niramit"/>
                          <a:ea typeface="Niramit"/>
                          <a:cs typeface="Niramit"/>
                          <a:sym typeface="Niramit"/>
                        </a:rPr>
                        <a:t>at is a balanced diet</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are the different nutrients that we get from food?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Why do animals and humans need to eat different foods?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the children to write a definition of what a balanced diet is. Look at different foods and how they can help make a balanced diet?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Compare with fast food items.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create a daily balanced diet and explain why these foods are healthy for humans.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Why do we have a skeleton?</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Why do we need nutrients?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Which foods are good for our bones?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the skeleton model. WHat is this and why do we have it?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about the function of a skeleton and why it is needed.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label major bones in the body and why we have it.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Plenary - Ask the children if someone has longer legs, does it mean they are faster?</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Which animals have an endoskeleton?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Why do we have a skeleton?</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Look at the term ‘endoskeleton’. What does this mean?</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Endo - means internal.</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Which animals have a skeleton inside their body? Show the children different animals and ask them to group if they have an internal or external skeleton.</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Children to write a definition for endo- and exoskeleton. Then, children to create a table with examples of both.</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the difference between vertebrate and invertebrate?</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Starter - Children to write a definition of endo- and exoskeleton and give 2 examples of each.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the terms ‘vertebrate and invertebrate’. What do you think these words mean?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the difference.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record what the words mean. Then compare examples of these animals for </a:t>
                      </a:r>
                      <a:r>
                        <a:rPr lang="en-GB" sz="1000">
                          <a:latin typeface="Niramit"/>
                          <a:ea typeface="Niramit"/>
                          <a:cs typeface="Niramit"/>
                          <a:sym typeface="Niramit"/>
                        </a:rPr>
                        <a:t>similarities</a:t>
                      </a:r>
                      <a:r>
                        <a:rPr lang="en-GB" sz="1000">
                          <a:latin typeface="Niramit"/>
                          <a:ea typeface="Niramit"/>
                          <a:cs typeface="Niramit"/>
                          <a:sym typeface="Niramit"/>
                        </a:rPr>
                        <a:t> and differences.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59" name="Google Shape;359;p43"/>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 Unit 3- Animals including Humans (Skeletal structure and nutrition)</a:t>
            </a:r>
            <a:endParaRPr b="1" sz="2000">
              <a:latin typeface="Niramit"/>
              <a:ea typeface="Niramit"/>
              <a:cs typeface="Niramit"/>
              <a:sym typeface="Niramit"/>
            </a:endParaRPr>
          </a:p>
        </p:txBody>
      </p:sp>
      <p:graphicFrame>
        <p:nvGraphicFramePr>
          <p:cNvPr id="360" name="Google Shape;360;p43"/>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5081850"/>
                <a:gridCol w="508185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Imprima"/>
                          <a:ea typeface="Imprima"/>
                          <a:cs typeface="Imprima"/>
                          <a:sym typeface="Imprima"/>
                        </a:rPr>
                        <a:t>Nutrition, nutrients, carbohydrates, sugars, protein, vitamins, minerals, fibre, fat, water, skeleton, bones, muscles, joints, support, protect, move, skull, ribs, spine</a:t>
                      </a:r>
                      <a:endParaRPr sz="1000">
                        <a:solidFill>
                          <a:schemeClr val="dk1"/>
                        </a:solidFill>
                        <a:latin typeface="Imprima"/>
                        <a:ea typeface="Imprima"/>
                        <a:cs typeface="Imprima"/>
                        <a:sym typeface="Imprima"/>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that animals, including humans, need the right types and amount of nutrition, and that they cannot make their own food; they get nutrition from what they eat.</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that humans and some other animals have skeletons and muscles for support, protection and movement.</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44"/>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366" name="Google Shape;366;p44"/>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367" name="Google Shape;367;p44"/>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Muscles are soft tissues made up of many stretchy fibres. They allow humans to move, breathe and digest food.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There are three main types of muscle in the human body: smooth muscle, skeletal muscle and cardiac muscle.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Major muscle groups in the human body include the biceps, triceps, and abdominals.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368" name="Google Shape;368;p44"/>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KS1, </a:t>
                      </a:r>
                      <a:r>
                        <a:rPr lang="en-GB" sz="1000">
                          <a:solidFill>
                            <a:schemeClr val="dk1"/>
                          </a:solidFill>
                          <a:latin typeface="Ruluko"/>
                          <a:ea typeface="Ruluko"/>
                          <a:cs typeface="Ruluko"/>
                          <a:sym typeface="Ruluko"/>
                        </a:rPr>
                        <a:t> children learnt about the growth in animals by exploring the life cycles of some familiar animals. They built on learning about the survival of humans by identifying the basic needs of animals for survival, including food, water, air and shelter. Pupils learnt about the importance of exercise, and that we must eat the right amounts of different types of food, and have good hygiene.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further about the importance of nutrition for humans and other animals. They learn about the role of a skeleton and muscles and identify animals with different types of skeletons.</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69" name="Google Shape;369;p44"/>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3 </a:t>
            </a:r>
            <a:r>
              <a:rPr b="1" lang="en-GB" sz="2000">
                <a:solidFill>
                  <a:schemeClr val="dk1"/>
                </a:solidFill>
                <a:latin typeface="Niramit"/>
                <a:ea typeface="Niramit"/>
                <a:cs typeface="Niramit"/>
                <a:sym typeface="Niramit"/>
              </a:rPr>
              <a:t>- </a:t>
            </a:r>
            <a:r>
              <a:rPr b="1" lang="en-GB" sz="2000">
                <a:solidFill>
                  <a:schemeClr val="dk1"/>
                </a:solidFill>
                <a:latin typeface="Niramit"/>
                <a:ea typeface="Niramit"/>
                <a:cs typeface="Niramit"/>
                <a:sym typeface="Niramit"/>
              </a:rPr>
              <a:t>Animals including Humans (Skeletal structure and nutrition)</a:t>
            </a:r>
            <a:endParaRPr/>
          </a:p>
        </p:txBody>
      </p:sp>
      <p:pic>
        <p:nvPicPr>
          <p:cNvPr id="370" name="Google Shape;370;p44"/>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4" name="Shape 374"/>
        <p:cNvGrpSpPr/>
        <p:nvPr/>
      </p:nvGrpSpPr>
      <p:grpSpPr>
        <a:xfrm>
          <a:off x="0" y="0"/>
          <a:ext cx="0" cy="0"/>
          <a:chOff x="0" y="0"/>
          <a:chExt cx="0" cy="0"/>
        </a:xfrm>
      </p:grpSpPr>
      <p:sp>
        <p:nvSpPr>
          <p:cNvPr id="375" name="Google Shape;375;p45"/>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76" name="Google Shape;376;p45"/>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377" name="Google Shape;377;p45"/>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A5</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378" name="Google Shape;378;p45"/>
          <p:cNvGraphicFramePr/>
          <p:nvPr/>
        </p:nvGraphicFramePr>
        <p:xfrm>
          <a:off x="251200" y="32371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are the parts and functions of a plant?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the children a plant. What is this? What are plants?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create a mind map and write down prior knowledge.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back at the plant and discuss what the different parts of each are. Label the parts on the plant.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be given a diagram of a plant and they label each part and its function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similar and different between a flower and a tree?</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are the parts of a plant? Why are these parts important?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back at the flower head. Why is this important?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closely at the individual parts of a flower and then look at the parts of a tree. What is similar and what is different?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Compare in books.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Link to next lesson - What does the flower head have to do with pollination? What is pollination?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does a seed grow</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the function of a flower head?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 seed. How is this created? How does it grow?</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the importance of pollen. How does pollen transport?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an insect, wind and water. What do these have in common? Teach that they all help to transport pollen to other plants to help create the seed.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pollination processes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does a plant adapt to different conditions</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does a seed grow?</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does a plant need to grow (light, water, air, nutrients).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help plant seeds and place them in different areas within the classroom (light, dark, no water).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make predictions in books to say how they think each plant will grow in each condition.</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is the plant life cycle</a:t>
                      </a:r>
                      <a:r>
                        <a:rPr lang="en-GB" sz="1000" u="sng">
                          <a:solidFill>
                            <a:schemeClr val="dk1"/>
                          </a:solidFill>
                          <a:latin typeface="Niramit"/>
                          <a:ea typeface="Niramit"/>
                          <a:cs typeface="Niramit"/>
                          <a:sym typeface="Niramit"/>
                        </a:rPr>
                        <a:t>?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What did we do last week?</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Let’s look and see if the plants have grown in each condition that we set out last week. Discuss.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What is the life cycle of a plant? How does a plant start life?</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Discuss each stage of a flowering plant and a tree.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Children record the plant life cycle in their books.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What does photosynthesis mean?</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Teach and record findings in books.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is water transported in a plant</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photosynthesis? How is this important to a plant?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If photosynthesis is how a plant creates food and energy for itself to grow, how does a plant get water?</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different celery sticks in coloured water - discuss how this has absorbed the water.</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that roots </a:t>
                      </a:r>
                      <a:r>
                        <a:rPr b="1" lang="en-GB" sz="1000" u="sng">
                          <a:latin typeface="Niramit"/>
                          <a:ea typeface="Niramit"/>
                          <a:cs typeface="Niramit"/>
                          <a:sym typeface="Niramit"/>
                        </a:rPr>
                        <a:t>do not</a:t>
                      </a:r>
                      <a:r>
                        <a:rPr lang="en-GB" sz="1000">
                          <a:latin typeface="Niramit"/>
                          <a:ea typeface="Niramit"/>
                          <a:cs typeface="Niramit"/>
                          <a:sym typeface="Niramit"/>
                        </a:rPr>
                        <a:t> suck up the water. That water evaporates from the leaves, which encourages water to be moved up through the stem. 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79" name="Google Shape;379;p45"/>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5 - Plants</a:t>
            </a:r>
            <a:endParaRPr b="1" sz="2000">
              <a:latin typeface="Niramit"/>
              <a:ea typeface="Niramit"/>
              <a:cs typeface="Niramit"/>
              <a:sym typeface="Niramit"/>
            </a:endParaRPr>
          </a:p>
        </p:txBody>
      </p:sp>
      <p:graphicFrame>
        <p:nvGraphicFramePr>
          <p:cNvPr id="380" name="Google Shape;380;p45"/>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4262700"/>
                <a:gridCol w="590100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nutrients, photosynthesis, function, </a:t>
                      </a:r>
                      <a:r>
                        <a:rPr lang="en-GB" sz="1000">
                          <a:latin typeface="Niramit"/>
                          <a:ea typeface="Niramit"/>
                          <a:cs typeface="Niramit"/>
                          <a:sym typeface="Niramit"/>
                        </a:rPr>
                        <a:t>pollination, pollen, insect/wind pollination, seed formation, seed dispersal (wind dispersal, animal dispersal, water dispersal)</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and describe the functions of different parts of flowering plants: roots, stem/trunk, leaves and flowers.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Explore the requirements of plants for life and growth (air, light, water, nutrients from soil, and room to grow) and how they vary from plant to plant.</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Investigate the way in which water is transported within plants.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Explore the part that flowers play in the life cycle of flowering plants, including pollination, seed formation and seed dispersal.</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46"/>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386" name="Google Shape;386;p46"/>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387" name="Google Shape;387;p46"/>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Plants require air, light, water and nutrients for life and grow.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Water is transported in plants from the roots, through the stem and to the leaves, through tiny tubes called xylem.</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processes of a plant's life cycle include germination, flower production, pollination, seed formation and seed dispersal.</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parts of a flower include the sepal, petal, stamen and carpel.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388" name="Google Shape;388;p46"/>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KS1,  </a:t>
                      </a:r>
                      <a:r>
                        <a:rPr lang="en-GB" sz="1000">
                          <a:solidFill>
                            <a:schemeClr val="dk1"/>
                          </a:solidFill>
                          <a:latin typeface="Ruluko"/>
                          <a:ea typeface="Ruluko"/>
                          <a:cs typeface="Ruluko"/>
                          <a:sym typeface="Ruluko"/>
                        </a:rPr>
                        <a:t>the</a:t>
                      </a:r>
                      <a:r>
                        <a:rPr lang="en-GB" sz="1000">
                          <a:solidFill>
                            <a:schemeClr val="dk1"/>
                          </a:solidFill>
                          <a:latin typeface="Ruluko"/>
                          <a:ea typeface="Ruluko"/>
                          <a:cs typeface="Ruluko"/>
                          <a:sym typeface="Ruluko"/>
                        </a:rPr>
                        <a:t> children learnt that plants grow from seeds and bulbs. They learnt that plants need water, light and a suitable temperature to grow and stay healthy.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requirements of plants for growth and survival. They describe the parts of flowering plants and relate structure to function, including the roots and stem for transporting water, leaves for making food and the flower for reproduction.</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89" name="Google Shape;389;p46"/>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4 </a:t>
            </a:r>
            <a:r>
              <a:rPr b="1" lang="en-GB" sz="2000">
                <a:solidFill>
                  <a:schemeClr val="dk1"/>
                </a:solidFill>
                <a:latin typeface="Niramit"/>
                <a:ea typeface="Niramit"/>
                <a:cs typeface="Niramit"/>
                <a:sym typeface="Niramit"/>
              </a:rPr>
              <a:t>- </a:t>
            </a:r>
            <a:r>
              <a:rPr b="1" lang="en-GB" sz="2000">
                <a:solidFill>
                  <a:schemeClr val="dk1"/>
                </a:solidFill>
                <a:latin typeface="Niramit"/>
                <a:ea typeface="Niramit"/>
                <a:cs typeface="Niramit"/>
                <a:sym typeface="Niramit"/>
              </a:rPr>
              <a:t>Plants</a:t>
            </a:r>
            <a:endParaRPr/>
          </a:p>
        </p:txBody>
      </p:sp>
      <p:pic>
        <p:nvPicPr>
          <p:cNvPr id="390" name="Google Shape;390;p46"/>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sp>
        <p:nvSpPr>
          <p:cNvPr id="395" name="Google Shape;395;p47"/>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396" name="Google Shape;396;p47"/>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397" name="Google Shape;397;p47"/>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A6</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398" name="Google Shape;398;p47"/>
          <p:cNvGraphicFramePr/>
          <p:nvPr/>
        </p:nvGraphicFramePr>
        <p:xfrm>
          <a:off x="251200" y="32371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is light?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Ask the children to look around them. What can you see? Ask them to think why they can see these things.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 mind map of what they already know about light and shadows.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light and how is it created?</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 range of different objects (sun, moon, torch, floor, sea etc) classify which are sources of light and which reflect light.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the </a:t>
                      </a:r>
                      <a:r>
                        <a:rPr lang="en-GB" sz="1000">
                          <a:latin typeface="Niramit"/>
                          <a:ea typeface="Niramit"/>
                          <a:cs typeface="Niramit"/>
                          <a:sym typeface="Niramit"/>
                        </a:rPr>
                        <a:t>difference</a:t>
                      </a:r>
                      <a:r>
                        <a:rPr lang="en-GB" sz="1000">
                          <a:latin typeface="Niramit"/>
                          <a:ea typeface="Niramit"/>
                          <a:cs typeface="Niramit"/>
                          <a:sym typeface="Niramit"/>
                        </a:rPr>
                        <a:t> between light and dark.</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Write definition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can we see objects</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the difference between light and dark?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does light help us to see different objects? Which of our senses is used?</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how light reflects off of different objects and then into our eyes. Our eyes have receptors inside then which are activated when light reflects into our eyes.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of the dangers of looking directly into a light source.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diagram of how we see an object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the difference between night and day?</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light and how does it differ to dark?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how the earth rotates on an axis. This helps to create night and day. When is day? When is night?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Using a torch and a ball, recreate Earth’s axis and rotation to create night and day.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be given a diagram and label how night and day is created.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Which materials are reflective?</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do we see different objects? How do our eyes detect light?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 range of different materials. What do you notice about these different objects? What does reflective mean?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what reflective and non-reflective means. Look back at the items and organise them. Write predictions in books.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Test to see which are reflective and not. Record findings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How are shadows formed</a:t>
                      </a:r>
                      <a:r>
                        <a:rPr lang="en-GB" sz="1000" u="sng">
                          <a:solidFill>
                            <a:schemeClr val="dk1"/>
                          </a:solidFill>
                          <a:latin typeface="Niramit"/>
                          <a:ea typeface="Niramit"/>
                          <a:cs typeface="Niramit"/>
                          <a:sym typeface="Niramit"/>
                        </a:rPr>
                        <a:t>?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What is light? How it it created? Which different objects can create light?</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Go outside. What do you notice when we are stood on the playground. If sunny, children should notice shadows are made. How are these created?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Back inside, teach the children that shadows are made when an object blocks the light and casts darkness behind it.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Look at different objects and create shadows with them. Use transparent and opaque objects. What happens with these?</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can you change the size of a shadow</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a shadow? How are these created?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Go outside - look at our shadows again. Children to draw around their shadows. How can we change our shadows?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Back inside - How can we change shadows?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Transparent objects allow light through. Opaque do not allow light to pass through and create shadows.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that the closer an object is to the light source, the larger it is. Create a puppet show.</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399" name="Google Shape;399;p47"/>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6 - Light</a:t>
            </a:r>
            <a:endParaRPr b="1" sz="2000">
              <a:latin typeface="Niramit"/>
              <a:ea typeface="Niramit"/>
              <a:cs typeface="Niramit"/>
              <a:sym typeface="Niramit"/>
            </a:endParaRPr>
          </a:p>
        </p:txBody>
      </p:sp>
      <p:graphicFrame>
        <p:nvGraphicFramePr>
          <p:cNvPr id="400" name="Google Shape;400;p47"/>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4262700"/>
                <a:gridCol w="590100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Light, light source, dark, absence of light, transparent, translucent, opaque, shiny, matt, surface, shadow, reflect, mirror, sunlight, dangerous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they need light in order to see things and that the dark is the absence of light.</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Notice that light is reflected from surfaces.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light from the sun can be dangerous and that there are ways to protect their eyes.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shadows are formed when the light from a light source is blocked by a solid object.</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Find patterns in the way that the size of  shadows changes.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4" name="Shape 404"/>
        <p:cNvGrpSpPr/>
        <p:nvPr/>
      </p:nvGrpSpPr>
      <p:grpSpPr>
        <a:xfrm>
          <a:off x="0" y="0"/>
          <a:ext cx="0" cy="0"/>
          <a:chOff x="0" y="0"/>
          <a:chExt cx="0" cy="0"/>
        </a:xfrm>
      </p:grpSpPr>
      <p:sp>
        <p:nvSpPr>
          <p:cNvPr id="405" name="Google Shape;405;p48"/>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406" name="Google Shape;406;p48"/>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407" name="Google Shape;407;p48"/>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 light source produces light. A reflector reflects light.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Light sources and reflectors can be natural, such as the Sun and Moon, or artificial, such as a light bulb or bike reflector.</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Protection from the Sun includes sun cream, sun hats, sunglasses and staying indoors or in the shade.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 shadow is made when an object blocks the passage of light from a light source.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408" name="Google Shape;408;p48"/>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Previously, the children learnt that daylight varies through the year.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light and dark. They investigate the phenomena of reflections and shadows, looking for patterns in collected data. The risks associated with the Sun are also explored.</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09" name="Google Shape;409;p48"/>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6 </a:t>
            </a:r>
            <a:r>
              <a:rPr b="1" lang="en-GB" sz="2000">
                <a:solidFill>
                  <a:schemeClr val="dk1"/>
                </a:solidFill>
                <a:latin typeface="Niramit"/>
                <a:ea typeface="Niramit"/>
                <a:cs typeface="Niramit"/>
                <a:sym typeface="Niramit"/>
              </a:rPr>
              <a:t>- Light</a:t>
            </a:r>
            <a:endParaRPr/>
          </a:p>
        </p:txBody>
      </p:sp>
      <p:pic>
        <p:nvPicPr>
          <p:cNvPr id="410" name="Google Shape;410;p48"/>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49"/>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16" name="Google Shape;416;p49"/>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417" name="Google Shape;417;p49"/>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B1</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418" name="Google Shape;418;p49"/>
          <p:cNvGraphicFramePr/>
          <p:nvPr/>
        </p:nvGraphicFramePr>
        <p:xfrm>
          <a:off x="251200" y="32371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appliances run on electricity?</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the children a range of different electrical items. What do these all have in common?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 mind map of what they already know about electricity.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do we know if something is </a:t>
                      </a:r>
                      <a:r>
                        <a:rPr lang="en-GB" sz="1000" u="sng">
                          <a:solidFill>
                            <a:schemeClr val="hlink"/>
                          </a:solidFill>
                          <a:latin typeface="Niramit"/>
                          <a:ea typeface="Niramit"/>
                          <a:cs typeface="Niramit"/>
                          <a:sym typeface="Niramit"/>
                          <a:hlinkClick r:id="rId4"/>
                        </a:rPr>
                        <a:t>electrical</a:t>
                      </a:r>
                      <a:r>
                        <a:rPr lang="en-GB" sz="1000">
                          <a:latin typeface="Niramit"/>
                          <a:ea typeface="Niramit"/>
                          <a:cs typeface="Niramit"/>
                          <a:sym typeface="Niramit"/>
                        </a:rPr>
                        <a:t>? Teach that all electrical items have a circuit inside which allows the electrical energy to pass through.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the children with different photos to organise into electrical and non-electrical appliances. Explain how they know.</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does an electrical circuit work?</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Can you name some electrical appliances?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do these appliances work?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electrical circuits and how these work.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different parts of a circuit - can they correctly name these parts?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Give the children an opportunity to make a simple circuit with a bulb.</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their circuit in their books and label the different parts. Explain how the circuit works.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Will the lamp work in this circuit?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are the different parts of a circuit?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can we be </a:t>
                      </a:r>
                      <a:r>
                        <a:rPr lang="en-GB" sz="1000" u="sng">
                          <a:solidFill>
                            <a:schemeClr val="hlink"/>
                          </a:solidFill>
                          <a:latin typeface="Niramit"/>
                          <a:ea typeface="Niramit"/>
                          <a:cs typeface="Niramit"/>
                          <a:sym typeface="Niramit"/>
                          <a:hlinkClick r:id="rId5"/>
                        </a:rPr>
                        <a:t>safe around electricity</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do we know that a circuit is going to work? Provide the children with different photos of circuits and ask them to discuss with partners if this would work or not. Explain how they know.</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be given diagrams of these circuits to label in their books and how to correct.</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Which role does a switch play in a circuit?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does a circuit work?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 circuit with a switch in it. Ask them what this component does. Ask children to think of different appliances that use a switch (lights, kettle, oven, lamp, torch etc).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what a switch does and how it works.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construct a circuit which uses a switch.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a diagram in their books and explain what a switch does in a circuit.</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is a conductor and how is it different to an insulator?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How does a circuit work? Can you recall the different components in a circuit?</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safety around electricity. Think of things that might be dangerous around electricity. (liquids, metals etc). Explain that these things are called conductors. What do you think this word means?</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6"/>
                        </a:rPr>
                        <a:t>Teach children what a conductor is</a:t>
                      </a:r>
                      <a:r>
                        <a:rPr lang="en-GB" sz="1000">
                          <a:solidFill>
                            <a:schemeClr val="dk1"/>
                          </a:solidFill>
                          <a:latin typeface="Niramit"/>
                          <a:ea typeface="Niramit"/>
                          <a:cs typeface="Niramit"/>
                          <a:sym typeface="Niramit"/>
                        </a:rPr>
                        <a:t> and how it works. Show examples. Compare to insulators. Children to write explanation of each and classify different items into each category.</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can you change a circuit?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are circuit components? What are conductors and insulators.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circuits using different items to see if they are conductors or insulators.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can we </a:t>
                      </a:r>
                      <a:r>
                        <a:rPr lang="en-GB" sz="1000" u="sng">
                          <a:solidFill>
                            <a:schemeClr val="hlink"/>
                          </a:solidFill>
                          <a:latin typeface="Niramit"/>
                          <a:ea typeface="Niramit"/>
                          <a:cs typeface="Niramit"/>
                          <a:sym typeface="Niramit"/>
                          <a:hlinkClick r:id="rId7"/>
                        </a:rPr>
                        <a:t>change a circuit</a:t>
                      </a:r>
                      <a:r>
                        <a:rPr lang="en-GB" sz="1000">
                          <a:latin typeface="Niramit"/>
                          <a:ea typeface="Niramit"/>
                          <a:cs typeface="Niramit"/>
                          <a:sym typeface="Niramit"/>
                        </a:rPr>
                        <a:t>? What would happen to the circuit if we added an extra battery? What about an extra bulb?</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by making the circuits.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record their findings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19" name="Google Shape;419;p49"/>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1- Electricity</a:t>
            </a:r>
            <a:endParaRPr b="1" sz="2000">
              <a:latin typeface="Niramit"/>
              <a:ea typeface="Niramit"/>
              <a:cs typeface="Niramit"/>
              <a:sym typeface="Niramit"/>
            </a:endParaRPr>
          </a:p>
        </p:txBody>
      </p:sp>
      <p:graphicFrame>
        <p:nvGraphicFramePr>
          <p:cNvPr id="420" name="Google Shape;420;p49"/>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4262700"/>
                <a:gridCol w="590100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Electricity, electrical appliance/device, mains, plug, electrical circuit, complete circuit, component, cell, battery, positive, negative,  connect/connections, loose connection, short circuit, crocodile clip, bulb, switch, buzzer, motor, conductor, insulator, metal, non-metal, symbol</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common appliances that run on electricity.</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Construct a simple series electrical circuit, identifying and naming its basic parts, including cells, wires, bulbs, switches and buzzers.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whether or not a lamp will light in a simple series circuit, based on whether or not the lamp is part of a complete loop with a battery.</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a switch opens and closes a circuit and associate this with whether or not a lamp lights in a simple series circuit.</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some common conductors and insulators, and associate metals with being good conductors.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4" name="Shape 424"/>
        <p:cNvGrpSpPr/>
        <p:nvPr/>
      </p:nvGrpSpPr>
      <p:grpSpPr>
        <a:xfrm>
          <a:off x="0" y="0"/>
          <a:ext cx="0" cy="0"/>
          <a:chOff x="0" y="0"/>
          <a:chExt cx="0" cy="0"/>
        </a:xfrm>
      </p:grpSpPr>
      <p:sp>
        <p:nvSpPr>
          <p:cNvPr id="425" name="Google Shape;425;p50"/>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426" name="Google Shape;426;p50"/>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427" name="Google Shape;427;p50"/>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 series circuit has a single path for an electric current to flow through.</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 series circuit must be a complete loop to work and have a source of power from a battery or cell.</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Electrical components include cells, wires, lamps, motors, switches and buzzers. Switches open and close a circuit and provide control.</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428" name="Google Shape;428;p50"/>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Previously</a:t>
                      </a:r>
                      <a:r>
                        <a:rPr lang="en-GB" sz="1000">
                          <a:solidFill>
                            <a:schemeClr val="dk1"/>
                          </a:solidFill>
                          <a:latin typeface="Ruluko"/>
                          <a:ea typeface="Ruluko"/>
                          <a:cs typeface="Ruluko"/>
                          <a:sym typeface="Ruluko"/>
                        </a:rPr>
                        <a:t>, the children learnt that materials have different properties. Some materials have magnetic properties and magnetic materials are attracted to magnets.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further properties of materials. They learn about electrical appliances and safety. They construct simple series circuits and name their parts and functions, including switches, wires and cells. They investigate electrical conductors and insulators and identify common features of conductors. It also teaches children about programmable devices. They combine their learning to design and make a nightlight.</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29" name="Google Shape;429;p50"/>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1</a:t>
            </a:r>
            <a:r>
              <a:rPr b="1" lang="en-GB" sz="2000">
                <a:solidFill>
                  <a:schemeClr val="dk1"/>
                </a:solidFill>
                <a:latin typeface="Niramit"/>
                <a:ea typeface="Niramit"/>
                <a:cs typeface="Niramit"/>
                <a:sym typeface="Niramit"/>
              </a:rPr>
              <a:t>- Electricity </a:t>
            </a:r>
            <a:endParaRPr/>
          </a:p>
        </p:txBody>
      </p:sp>
      <p:pic>
        <p:nvPicPr>
          <p:cNvPr id="430" name="Google Shape;430;p50"/>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3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4" name="Shape 434"/>
        <p:cNvGrpSpPr/>
        <p:nvPr/>
      </p:nvGrpSpPr>
      <p:grpSpPr>
        <a:xfrm>
          <a:off x="0" y="0"/>
          <a:ext cx="0" cy="0"/>
          <a:chOff x="0" y="0"/>
          <a:chExt cx="0" cy="0"/>
        </a:xfrm>
      </p:grpSpPr>
      <p:sp>
        <p:nvSpPr>
          <p:cNvPr id="435" name="Google Shape;435;p51"/>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36" name="Google Shape;436;p51"/>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437" name="Google Shape;437;p51"/>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B2</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438" name="Google Shape;438;p51"/>
          <p:cNvGraphicFramePr/>
          <p:nvPr/>
        </p:nvGraphicFramePr>
        <p:xfrm>
          <a:off x="251200" y="32371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How do our teeth work</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Provide the children with a biscuit. Ask the children what happens when we eat this and afterwards? Children to map out on piece of paper. Then eat the biscuit.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 mind map of what they already know about the digestive system and teeth.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to the children that we are going to follow the biscuits journey. Where do we start?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4"/>
                        </a:rPr>
                        <a:t>Teach the children about the teeth we have</a:t>
                      </a:r>
                      <a:r>
                        <a:rPr lang="en-GB" sz="1000">
                          <a:latin typeface="Niramit"/>
                          <a:ea typeface="Niramit"/>
                          <a:cs typeface="Niramit"/>
                          <a:sym typeface="Niramit"/>
                        </a:rPr>
                        <a:t>, how they grow and their different functions.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are organs and why do we need them?</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is the digestive system?</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Review the digestive system and how it works.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Why do we have different organs in this system? What purpose do they serve?</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Look at some of the major organs we have (brain, heart, stomach, intestines, lungs). Why do we need these organs? Label these organs and explain their functions.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Which of these are involved in the digestive system? Explain their role.</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do we digest food?</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did we look at last week? Recap function of teeth and organs.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What will happen to the biscuit after we have chewed and swallowed?</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u="sng">
                          <a:solidFill>
                            <a:schemeClr val="accent5"/>
                          </a:solidFill>
                          <a:latin typeface="Niramit"/>
                          <a:ea typeface="Niramit"/>
                          <a:cs typeface="Niramit"/>
                          <a:sym typeface="Niramit"/>
                          <a:hlinkClick r:id="rId5">
                            <a:extLst>
                              <a:ext uri="{A12FA001-AC4F-418D-AE19-62706E023703}">
                                <ahyp:hlinkClr val="tx"/>
                              </a:ext>
                            </a:extLst>
                          </a:hlinkClick>
                        </a:rPr>
                        <a:t>Teach the children about the stages of the digestive system</a:t>
                      </a:r>
                      <a:r>
                        <a:rPr lang="en-GB" sz="1000">
                          <a:solidFill>
                            <a:schemeClr val="dk1"/>
                          </a:solidFill>
                          <a:latin typeface="Niramit"/>
                          <a:ea typeface="Niramit"/>
                          <a:cs typeface="Niramit"/>
                          <a:sym typeface="Niramit"/>
                        </a:rPr>
                        <a: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Map out the different stages with the children.</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Label diagram in books.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Complete the </a:t>
                      </a:r>
                      <a:r>
                        <a:rPr lang="en-GB" sz="1000" u="sng">
                          <a:solidFill>
                            <a:schemeClr val="accent5"/>
                          </a:solidFill>
                          <a:latin typeface="Niramit"/>
                          <a:ea typeface="Niramit"/>
                          <a:cs typeface="Niramit"/>
                          <a:sym typeface="Niramit"/>
                          <a:hlinkClick r:id="rId6">
                            <a:extLst>
                              <a:ext uri="{A12FA001-AC4F-418D-AE19-62706E023703}">
                                <ahyp:hlinkClr val="tx"/>
                              </a:ext>
                            </a:extLst>
                          </a:hlinkClick>
                        </a:rPr>
                        <a:t>digestive system experiment.</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a food chain?</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have we looked at so far in our topic?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the digestive system. Are humans the only animals with a digestive system?</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Why do animals need to eat? Share ideas and write them down.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a food chain? Recap learning in KS1.</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Map out the food chain of animals in woodland. Then in sea.</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draw 3 comparative food chains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role do different organisms play in a food chain</a:t>
                      </a:r>
                      <a:r>
                        <a:rPr lang="en-GB" sz="1000" u="sng">
                          <a:solidFill>
                            <a:schemeClr val="dk1"/>
                          </a:solidFill>
                          <a:latin typeface="Niramit"/>
                          <a:ea typeface="Niramit"/>
                          <a:cs typeface="Niramit"/>
                          <a:sym typeface="Niramit"/>
                        </a:rPr>
                        <a:t>?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What is a food chain?</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Show the children an animal from the food chain. What role does this creature play in the food chain? Then show the children a producer (grass) and ask them what this does. What happens if you take one of these out of the food chain?</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Teach the children about </a:t>
                      </a:r>
                      <a:r>
                        <a:rPr lang="en-GB" sz="1000" u="sng">
                          <a:solidFill>
                            <a:schemeClr val="hlink"/>
                          </a:solidFill>
                          <a:latin typeface="Niramit"/>
                          <a:ea typeface="Niramit"/>
                          <a:cs typeface="Niramit"/>
                          <a:sym typeface="Niramit"/>
                          <a:hlinkClick r:id="rId7"/>
                        </a:rPr>
                        <a:t>producers, prey and predators</a:t>
                      </a:r>
                      <a:r>
                        <a:rPr lang="en-GB" sz="1000">
                          <a:solidFill>
                            <a:schemeClr val="dk1"/>
                          </a:solidFill>
                          <a:latin typeface="Niramit"/>
                          <a:ea typeface="Niramit"/>
                          <a:cs typeface="Niramit"/>
                          <a:sym typeface="Niramit"/>
                        </a:rPr>
                        <a:t>.</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Children to write explanation of each and then label in food chain.</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an omnivore</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role does a producer play in a food chain?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Remind children about the role that different animals play in a food chain. Show them an example with a rabbit in the food chain. What would you classify this animal as? Herbivore, carnivore or omnivore?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Write an explanation of each on the board. Then show the children different images of animals and classify them into each category.</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categorise animals in books and write explanation of each.</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39" name="Google Shape;439;p51"/>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2 - Animals including Humans</a:t>
            </a:r>
            <a:endParaRPr b="1" sz="2000">
              <a:latin typeface="Niramit"/>
              <a:ea typeface="Niramit"/>
              <a:cs typeface="Niramit"/>
              <a:sym typeface="Niramit"/>
            </a:endParaRPr>
          </a:p>
        </p:txBody>
      </p:sp>
      <p:graphicFrame>
        <p:nvGraphicFramePr>
          <p:cNvPr id="440" name="Google Shape;440;p51"/>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4262700"/>
                <a:gridCol w="590100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Digestive system, digestion, mouth, teeth, saliva, oesophagus, stomach, small intestine, nutrients, large intestine, rectum, anus, teeth, incisor, canine, molar, premolars, herbivore, carnivore, omnivore, producer, predator, prey, food chain</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the simple functions of the basic parts of the digestive system in humans.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the different types of teeth in humans and their simple functions.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Construct and interpret a variety of food chains, identifying producers, predators and prey.</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6"/>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88" name="Google Shape;88;p16"/>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89" name="Google Shape;89;p16"/>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3</a:t>
            </a:r>
            <a:r>
              <a:rPr b="1" lang="en-GB" sz="2600">
                <a:solidFill>
                  <a:schemeClr val="lt1"/>
                </a:solidFill>
                <a:latin typeface="Niramit"/>
                <a:ea typeface="Niramit"/>
                <a:cs typeface="Niramit"/>
                <a:sym typeface="Niramit"/>
              </a:rPr>
              <a:t>. LKS2 UNITS</a:t>
            </a:r>
            <a:endParaRPr b="1" sz="2600">
              <a:solidFill>
                <a:schemeClr val="lt1"/>
              </a:solidFill>
              <a:latin typeface="Niramit"/>
              <a:ea typeface="Niramit"/>
              <a:cs typeface="Niramit"/>
              <a:sym typeface="Niramit"/>
            </a:endParaRPr>
          </a:p>
        </p:txBody>
      </p:sp>
      <p:sp>
        <p:nvSpPr>
          <p:cNvPr id="90" name="Google Shape;90;p16"/>
          <p:cNvSpPr txBox="1"/>
          <p:nvPr/>
        </p:nvSpPr>
        <p:spPr>
          <a:xfrm>
            <a:off x="251125" y="630500"/>
            <a:ext cx="101637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1800">
                <a:solidFill>
                  <a:schemeClr val="dk1"/>
                </a:solidFill>
                <a:latin typeface="Niramit"/>
                <a:ea typeface="Niramit"/>
                <a:cs typeface="Niramit"/>
                <a:sym typeface="Niramit"/>
              </a:rPr>
              <a:t>L</a:t>
            </a:r>
            <a:r>
              <a:rPr b="1" lang="en-GB" sz="1800">
                <a:solidFill>
                  <a:schemeClr val="dk1"/>
                </a:solidFill>
                <a:latin typeface="Niramit"/>
                <a:ea typeface="Niramit"/>
                <a:cs typeface="Niramit"/>
                <a:sym typeface="Niramit"/>
              </a:rPr>
              <a:t>KS2 Science is formed of 10 units and this is the recommended sequence:</a:t>
            </a:r>
            <a:endParaRPr b="1" sz="1800">
              <a:solidFill>
                <a:schemeClr val="dk1"/>
              </a:solidFill>
              <a:latin typeface="Niramit"/>
              <a:ea typeface="Niramit"/>
              <a:cs typeface="Niramit"/>
              <a:sym typeface="Niramit"/>
            </a:endParaRPr>
          </a:p>
        </p:txBody>
      </p:sp>
      <p:graphicFrame>
        <p:nvGraphicFramePr>
          <p:cNvPr id="91" name="Google Shape;91;p16"/>
          <p:cNvGraphicFramePr/>
          <p:nvPr/>
        </p:nvGraphicFramePr>
        <p:xfrm>
          <a:off x="251125" y="976375"/>
          <a:ext cx="3000000" cy="3000000"/>
        </p:xfrm>
        <a:graphic>
          <a:graphicData uri="http://schemas.openxmlformats.org/drawingml/2006/table">
            <a:tbl>
              <a:tblPr>
                <a:noFill/>
                <a:tableStyleId>{D04F093B-4580-49F1-89EE-6A782F4942D1}</a:tableStyleId>
              </a:tblPr>
              <a:tblGrid>
                <a:gridCol w="7511500"/>
                <a:gridCol w="2652200"/>
              </a:tblGrid>
              <a:tr h="426700">
                <a:tc>
                  <a:txBody>
                    <a:bodyPr/>
                    <a:lstStyle/>
                    <a:p>
                      <a:pPr indent="0" lvl="0" marL="0" rtl="0" algn="l">
                        <a:spcBef>
                          <a:spcPts val="0"/>
                        </a:spcBef>
                        <a:spcAft>
                          <a:spcPts val="0"/>
                        </a:spcAft>
                        <a:buNone/>
                      </a:pPr>
                      <a:r>
                        <a:rPr b="1" lang="en-GB" sz="1600">
                          <a:latin typeface="Niramit"/>
                          <a:ea typeface="Niramit"/>
                          <a:cs typeface="Niramit"/>
                          <a:sym typeface="Niramit"/>
                        </a:rPr>
                        <a:t>Unit Title</a:t>
                      </a:r>
                      <a:endParaRPr b="1" sz="1600">
                        <a:latin typeface="Niramit"/>
                        <a:ea typeface="Niramit"/>
                        <a:cs typeface="Niramit"/>
                        <a:sym typeface="Niramit"/>
                      </a:endParaRPr>
                    </a:p>
                  </a:txBody>
                  <a:tcPr marT="91425" marB="91425" marR="91425" marL="91425">
                    <a:lnL cap="flat" cmpd="sng" w="9525">
                      <a:solidFill>
                        <a:schemeClr val="lt1"/>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tcPr>
                </a:tc>
                <a:tc>
                  <a:txBody>
                    <a:bodyPr/>
                    <a:lstStyle/>
                    <a:p>
                      <a:pPr indent="0" lvl="0" marL="0" rtl="0" algn="l">
                        <a:spcBef>
                          <a:spcPts val="0"/>
                        </a:spcBef>
                        <a:spcAft>
                          <a:spcPts val="0"/>
                        </a:spcAft>
                        <a:buNone/>
                      </a:pPr>
                      <a:r>
                        <a:rPr b="1" lang="en-GB" sz="1600">
                          <a:latin typeface="Niramit"/>
                          <a:ea typeface="Niramit"/>
                          <a:cs typeface="Niramit"/>
                          <a:sym typeface="Niramit"/>
                        </a:rPr>
                        <a:t>Target Year Group</a:t>
                      </a:r>
                      <a:endParaRPr b="1" sz="1600">
                        <a:latin typeface="Niramit"/>
                        <a:ea typeface="Niramit"/>
                        <a:cs typeface="Niramit"/>
                        <a:sym typeface="Niramit"/>
                      </a:endParaRPr>
                    </a:p>
                  </a:txBody>
                  <a:tcPr marT="91425" marB="91425" marR="91425" marL="91425">
                    <a:lnL cap="flat" cmpd="sng" w="9525">
                      <a:solidFill>
                        <a:schemeClr val="lt1"/>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Rocks and soil</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Year 3</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Forces and Magnets</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Year 3</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Animals inc. Humans (Skeletal structure and nutrition)</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Year 3</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solidFill>
                            <a:schemeClr val="dk1"/>
                          </a:solidFill>
                          <a:latin typeface="Niramit"/>
                          <a:ea typeface="Niramit"/>
                          <a:cs typeface="Niramit"/>
                          <a:sym typeface="Niramit"/>
                        </a:rPr>
                        <a:t>Plants</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Year 3</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Light</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Year 3</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solidFill>
                            <a:schemeClr val="dk1"/>
                          </a:solidFill>
                          <a:latin typeface="Niramit"/>
                          <a:ea typeface="Niramit"/>
                          <a:cs typeface="Niramit"/>
                          <a:sym typeface="Niramit"/>
                        </a:rPr>
                        <a:t>Electricity</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Year 4</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solidFill>
                            <a:schemeClr val="dk1"/>
                          </a:solidFill>
                          <a:latin typeface="Niramit"/>
                          <a:ea typeface="Niramit"/>
                          <a:cs typeface="Niramit"/>
                          <a:sym typeface="Niramit"/>
                        </a:rPr>
                        <a:t>Sound</a:t>
                      </a:r>
                      <a:endParaRPr sz="18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solidFill>
                            <a:schemeClr val="dk1"/>
                          </a:solidFill>
                          <a:latin typeface="Niramit"/>
                          <a:ea typeface="Niramit"/>
                          <a:cs typeface="Niramit"/>
                          <a:sym typeface="Niramit"/>
                        </a:rPr>
                        <a:t>Year 4</a:t>
                      </a:r>
                      <a:endParaRPr sz="18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solidFill>
                            <a:schemeClr val="dk1"/>
                          </a:solidFill>
                          <a:latin typeface="Niramit"/>
                          <a:ea typeface="Niramit"/>
                          <a:cs typeface="Niramit"/>
                          <a:sym typeface="Niramit"/>
                        </a:rPr>
                        <a:t>States of Matter</a:t>
                      </a:r>
                      <a:endParaRPr sz="18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solidFill>
                            <a:schemeClr val="dk1"/>
                          </a:solidFill>
                          <a:latin typeface="Niramit"/>
                          <a:ea typeface="Niramit"/>
                          <a:cs typeface="Niramit"/>
                          <a:sym typeface="Niramit"/>
                        </a:rPr>
                        <a:t>Year 4</a:t>
                      </a:r>
                      <a:endParaRPr sz="18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solidFill>
                            <a:schemeClr val="dk1"/>
                          </a:solidFill>
                          <a:latin typeface="Niramit"/>
                          <a:ea typeface="Niramit"/>
                          <a:cs typeface="Niramit"/>
                          <a:sym typeface="Niramit"/>
                        </a:rPr>
                        <a:t>Living Things and their Habitats</a:t>
                      </a:r>
                      <a:endParaRPr sz="18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solidFill>
                            <a:schemeClr val="dk1"/>
                          </a:solidFill>
                          <a:latin typeface="Niramit"/>
                          <a:ea typeface="Niramit"/>
                          <a:cs typeface="Niramit"/>
                          <a:sym typeface="Niramit"/>
                        </a:rPr>
                        <a:t>Year 4</a:t>
                      </a:r>
                      <a:endParaRPr sz="18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solidFill>
                            <a:schemeClr val="dk1"/>
                          </a:solidFill>
                          <a:latin typeface="Niramit"/>
                          <a:ea typeface="Niramit"/>
                          <a:cs typeface="Niramit"/>
                          <a:sym typeface="Niramit"/>
                        </a:rPr>
                        <a:t>Animals inc. Humans (Digestion and food chains)</a:t>
                      </a:r>
                      <a:endParaRPr sz="18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solidFill>
                            <a:schemeClr val="dk1"/>
                          </a:solidFill>
                          <a:latin typeface="Niramit"/>
                          <a:ea typeface="Niramit"/>
                          <a:cs typeface="Niramit"/>
                          <a:sym typeface="Niramit"/>
                        </a:rPr>
                        <a:t>Year 4</a:t>
                      </a:r>
                      <a:endParaRPr sz="18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4" name="Shape 444"/>
        <p:cNvGrpSpPr/>
        <p:nvPr/>
      </p:nvGrpSpPr>
      <p:grpSpPr>
        <a:xfrm>
          <a:off x="0" y="0"/>
          <a:ext cx="0" cy="0"/>
          <a:chOff x="0" y="0"/>
          <a:chExt cx="0" cy="0"/>
        </a:xfrm>
      </p:grpSpPr>
      <p:sp>
        <p:nvSpPr>
          <p:cNvPr id="445" name="Google Shape;445;p52"/>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446" name="Google Shape;446;p52"/>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447" name="Google Shape;447;p52"/>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An ecosystem is a community of living organisms and their environments that interact with each other.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digestive system is responsible for digesting food and absorbing nutrients and water.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main parts of the digestive system are the mouth, oesophagus, stomach, small intestines, large intestines, rectum and anus.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There are four different types of teeth: incisors, canines, premolars and molars.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448" name="Google Shape;448;p52"/>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 Children have learnt that humans have a skeleton and muscles for movement, support and protecting organs. The children learnt that animals, including humans, need the right types and amounts of nutrition, and that they cannot make their own food.</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human digestive system. They explore the main parts, starting with the mouth and teeth, identifying teeth types and their functions. They link this learning to animals' diets and construct food chains to show the flow of energy.</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49" name="Google Shape;449;p52"/>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2 - Animals including Humans</a:t>
            </a:r>
            <a:endParaRPr/>
          </a:p>
        </p:txBody>
      </p:sp>
      <p:pic>
        <p:nvPicPr>
          <p:cNvPr id="450" name="Google Shape;450;p52"/>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5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4" name="Shape 454"/>
        <p:cNvGrpSpPr/>
        <p:nvPr/>
      </p:nvGrpSpPr>
      <p:grpSpPr>
        <a:xfrm>
          <a:off x="0" y="0"/>
          <a:ext cx="0" cy="0"/>
          <a:chOff x="0" y="0"/>
          <a:chExt cx="0" cy="0"/>
        </a:xfrm>
      </p:grpSpPr>
      <p:sp>
        <p:nvSpPr>
          <p:cNvPr id="455" name="Google Shape;455;p53"/>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56" name="Google Shape;456;p53"/>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457" name="Google Shape;457;p53"/>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B3</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458" name="Google Shape;458;p53"/>
          <p:cNvGraphicFramePr/>
          <p:nvPr/>
        </p:nvGraphicFramePr>
        <p:xfrm>
          <a:off x="251200" y="32371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are the properties of solids, liquids and gases?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the children the </a:t>
                      </a:r>
                      <a:r>
                        <a:rPr lang="en-GB" sz="1000" u="sng">
                          <a:solidFill>
                            <a:schemeClr val="hlink"/>
                          </a:solidFill>
                          <a:latin typeface="Niramit"/>
                          <a:ea typeface="Niramit"/>
                          <a:cs typeface="Niramit"/>
                          <a:sym typeface="Niramit"/>
                          <a:hlinkClick r:id="rId4"/>
                        </a:rPr>
                        <a:t>explorify video</a:t>
                      </a:r>
                      <a:r>
                        <a:rPr lang="en-GB" sz="1000">
                          <a:latin typeface="Niramit"/>
                          <a:ea typeface="Niramit"/>
                          <a:cs typeface="Niramit"/>
                          <a:sym typeface="Niramit"/>
                        </a:rPr>
                        <a:t>. Ask the children to describe what is happening.</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 mind map of what they already know about states of matter.</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that all matter on earth comes in 3 states. Ask if they know what these are. Teach children about </a:t>
                      </a:r>
                      <a:r>
                        <a:rPr lang="en-GB" sz="1000" u="sng">
                          <a:solidFill>
                            <a:schemeClr val="hlink"/>
                          </a:solidFill>
                          <a:latin typeface="Niramit"/>
                          <a:ea typeface="Niramit"/>
                          <a:cs typeface="Niramit"/>
                          <a:sym typeface="Niramit"/>
                          <a:hlinkClick r:id="rId5"/>
                        </a:rPr>
                        <a:t>solids, liquids and gases.</a:t>
                      </a:r>
                      <a:r>
                        <a:rPr lang="en-GB" sz="1000">
                          <a:latin typeface="Niramit"/>
                          <a:ea typeface="Niramit"/>
                          <a:cs typeface="Niramit"/>
                          <a:sym typeface="Niramit"/>
                        </a:rPr>
                        <a:t> Look at properties of each.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create a fact card in  for each state. Challenge each other with fact cards to embed facts.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 particles behave inside solids, liquids and gases?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are the three states of matter?</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are the properties that we discussed for each state in last lesson?</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Model changing states with an ice cube and adding heat.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the children what they think happens in each state?</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what a particle is and how particles movement of each state.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diagram of each in books and then provide example objects and describe particles in each.</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happens when you heat or cool each state of matter?</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do the particles look like in each state?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can we change each state? Children to match the states by describing the process needed to change them e.g. solid to liquid by melting.</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about heating and how particles have more energy and substance expands. Teach about cooling, particles slow and substance contracts.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DIscuss </a:t>
                      </a:r>
                      <a:r>
                        <a:rPr lang="en-GB" sz="1000">
                          <a:latin typeface="Niramit"/>
                          <a:ea typeface="Niramit"/>
                          <a:cs typeface="Niramit"/>
                          <a:sym typeface="Niramit"/>
                        </a:rPr>
                        <a:t>practical</a:t>
                      </a:r>
                      <a:r>
                        <a:rPr lang="en-GB" sz="1000">
                          <a:latin typeface="Niramit"/>
                          <a:ea typeface="Niramit"/>
                          <a:cs typeface="Niramit"/>
                          <a:sym typeface="Niramit"/>
                        </a:rPr>
                        <a:t> example and children to draw diagram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changes of state and why do they take place?</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are the properties of each state and </a:t>
                      </a:r>
                      <a:r>
                        <a:rPr lang="en-GB" sz="1000" u="sng">
                          <a:solidFill>
                            <a:schemeClr val="hlink"/>
                          </a:solidFill>
                          <a:latin typeface="Niramit"/>
                          <a:ea typeface="Niramit"/>
                          <a:cs typeface="Niramit"/>
                          <a:sym typeface="Niramit"/>
                          <a:hlinkClick r:id="rId6"/>
                        </a:rPr>
                        <a:t>how can we change states</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Review what happens to each state when you heat/cool them.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diagrams to help consolidate these facts. Teach vocab “melting, boiling, condensing, freezing”. Teach </a:t>
                      </a:r>
                      <a:r>
                        <a:rPr lang="en-GB" sz="1000">
                          <a:latin typeface="Niramit"/>
                          <a:ea typeface="Niramit"/>
                          <a:cs typeface="Niramit"/>
                          <a:sym typeface="Niramit"/>
                        </a:rPr>
                        <a:t>alongside</a:t>
                      </a:r>
                      <a:r>
                        <a:rPr lang="en-GB" sz="1000">
                          <a:latin typeface="Niramit"/>
                          <a:ea typeface="Niramit"/>
                          <a:cs typeface="Niramit"/>
                          <a:sym typeface="Niramit"/>
                        </a:rPr>
                        <a:t> understanding of particles gaining/losing energy.</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a:t>
                      </a:r>
                      <a:r>
                        <a:rPr lang="en-GB" sz="1000" u="sng">
                          <a:solidFill>
                            <a:schemeClr val="hlink"/>
                          </a:solidFill>
                          <a:latin typeface="Niramit"/>
                          <a:ea typeface="Niramit"/>
                          <a:cs typeface="Niramit"/>
                          <a:sym typeface="Niramit"/>
                          <a:hlinkClick r:id="rId7"/>
                        </a:rPr>
                        <a:t>water cycle</a:t>
                      </a:r>
                      <a:r>
                        <a:rPr lang="en-GB" sz="1000">
                          <a:latin typeface="Niramit"/>
                          <a:ea typeface="Niramit"/>
                          <a:cs typeface="Niramit"/>
                          <a:sym typeface="Niramit"/>
                        </a:rPr>
                        <a:t> and how it links to changing states.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diagram of water cycle in book. Annotate.</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are melting and boiling points?</a:t>
                      </a:r>
                      <a:r>
                        <a:rPr lang="en-GB" sz="1000" u="sng">
                          <a:solidFill>
                            <a:schemeClr val="dk1"/>
                          </a:solidFill>
                          <a:latin typeface="Niramit"/>
                          <a:ea typeface="Niramit"/>
                          <a:cs typeface="Niramit"/>
                          <a:sym typeface="Niramit"/>
                        </a:rPr>
                        <a:t>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What happens when you heat or cool an object?</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Show the children a range of different objects. Ask them to classify into solid, liquid and gas.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Look at 2 of the objects (e.g. butter and cloud). What does this look like in each of the other states?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Teach about methods to measure temperature and water’s melting/boiling point. What happens when a substance is melted? What about boiled?</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Explore different melting and boiling points.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can you change the size of a shadow?</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melting and boiling and how can we measure it?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the children with a cup of sand. What does this feel like? What does it look like? Is it a solid or liquid or gas? DIscuss why it acts like solid and liquid.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about non-newtonian fluids and how they act different when force is applied.</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by </a:t>
                      </a:r>
                      <a:r>
                        <a:rPr lang="en-GB" sz="1000">
                          <a:latin typeface="Niramit"/>
                          <a:ea typeface="Niramit"/>
                          <a:cs typeface="Niramit"/>
                          <a:sym typeface="Niramit"/>
                        </a:rPr>
                        <a:t>mixing</a:t>
                      </a:r>
                      <a:r>
                        <a:rPr lang="en-GB" sz="1000">
                          <a:latin typeface="Niramit"/>
                          <a:ea typeface="Niramit"/>
                          <a:cs typeface="Niramit"/>
                          <a:sym typeface="Niramit"/>
                        </a:rPr>
                        <a:t> </a:t>
                      </a:r>
                      <a:r>
                        <a:rPr lang="en-GB" sz="1000">
                          <a:latin typeface="Niramit"/>
                          <a:ea typeface="Niramit"/>
                          <a:cs typeface="Niramit"/>
                          <a:sym typeface="Niramit"/>
                        </a:rPr>
                        <a:t>cornflour</a:t>
                      </a:r>
                      <a:r>
                        <a:rPr lang="en-GB" sz="1000">
                          <a:latin typeface="Niramit"/>
                          <a:ea typeface="Niramit"/>
                          <a:cs typeface="Niramit"/>
                          <a:sym typeface="Niramit"/>
                        </a:rPr>
                        <a:t> and water.</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explain how non-newtonian fluids act and how they differ to other substances.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59" name="Google Shape;459;p53"/>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3- States of Matter</a:t>
            </a:r>
            <a:endParaRPr b="1" sz="2000">
              <a:latin typeface="Niramit"/>
              <a:ea typeface="Niramit"/>
              <a:cs typeface="Niramit"/>
              <a:sym typeface="Niramit"/>
            </a:endParaRPr>
          </a:p>
        </p:txBody>
      </p:sp>
      <p:graphicFrame>
        <p:nvGraphicFramePr>
          <p:cNvPr id="460" name="Google Shape;460;p53"/>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4262700"/>
                <a:gridCol w="590100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Solid, liquid, gas, state change, melting, freezing, melting point, boiling point, evaporation, temperature, water cycle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Compare and group materials together, according to whether they are solids, liquids or gases.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Observe that some materials change state when they are heated or cooled, and measure or research the temperature at which this happens in degrees Celsius (°C).</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the part played by evaporation and condensation in the water cycle and associate the rate of evaporation with temperature.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4" name="Shape 464"/>
        <p:cNvGrpSpPr/>
        <p:nvPr/>
      </p:nvGrpSpPr>
      <p:grpSpPr>
        <a:xfrm>
          <a:off x="0" y="0"/>
          <a:ext cx="0" cy="0"/>
          <a:chOff x="0" y="0"/>
          <a:chExt cx="0" cy="0"/>
        </a:xfrm>
      </p:grpSpPr>
      <p:sp>
        <p:nvSpPr>
          <p:cNvPr id="465" name="Google Shape;465;p54"/>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466" name="Google Shape;466;p54"/>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467" name="Google Shape;467;p54"/>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Water changes state from solid (ice) ⇌ liquid (water) at 0°C and from liquid (water) ⇌ gas (water vapour) at 100°C.</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process of changing from a solid to liquid is called melting.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reverse process of changing from a liquid to a solid is called freezing.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process of changing from a liquid to a gas is called evaporation.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reverse process of changing from a gas to a liquid is called condensation.</a:t>
                      </a:r>
                      <a:r>
                        <a:rPr lang="en-GB" sz="1000">
                          <a:solidFill>
                            <a:schemeClr val="dk1"/>
                          </a:solidFill>
                          <a:latin typeface="Ruluko"/>
                          <a:ea typeface="Ruluko"/>
                          <a:cs typeface="Ruluko"/>
                          <a:sym typeface="Ruluko"/>
                        </a:rPr>
                        <a: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468" name="Google Shape;468;p54"/>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 Children</a:t>
                      </a:r>
                      <a:r>
                        <a:rPr lang="en-GB" sz="1000">
                          <a:solidFill>
                            <a:schemeClr val="dk1"/>
                          </a:solidFill>
                          <a:latin typeface="Ruluko"/>
                          <a:ea typeface="Ruluko"/>
                          <a:cs typeface="Ruluko"/>
                          <a:sym typeface="Ruluko"/>
                        </a:rPr>
                        <a:t> learnt about materials such as rocks and minerals. They explored the process of dissolving in relation to fossils and sediments.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solids, liquids and gases and their characteristic properties. They observe how materials change state as they are heated and cooled, and learn key terminology associated with these processes.</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69" name="Google Shape;469;p54"/>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3</a:t>
            </a:r>
            <a:r>
              <a:rPr b="1" lang="en-GB" sz="2000">
                <a:solidFill>
                  <a:schemeClr val="dk1"/>
                </a:solidFill>
                <a:latin typeface="Niramit"/>
                <a:ea typeface="Niramit"/>
                <a:cs typeface="Niramit"/>
                <a:sym typeface="Niramit"/>
              </a:rPr>
              <a:t> - States of matter </a:t>
            </a:r>
            <a:endParaRPr/>
          </a:p>
        </p:txBody>
      </p:sp>
      <p:pic>
        <p:nvPicPr>
          <p:cNvPr id="470" name="Google Shape;470;p54"/>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4" name="Shape 474"/>
        <p:cNvGrpSpPr/>
        <p:nvPr/>
      </p:nvGrpSpPr>
      <p:grpSpPr>
        <a:xfrm>
          <a:off x="0" y="0"/>
          <a:ext cx="0" cy="0"/>
          <a:chOff x="0" y="0"/>
          <a:chExt cx="0" cy="0"/>
        </a:xfrm>
      </p:grpSpPr>
      <p:sp>
        <p:nvSpPr>
          <p:cNvPr id="475" name="Google Shape;475;p55"/>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76" name="Google Shape;476;p55"/>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477" name="Google Shape;477;p55"/>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B5</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478" name="Google Shape;478;p55"/>
          <p:cNvGraphicFramePr/>
          <p:nvPr/>
        </p:nvGraphicFramePr>
        <p:xfrm>
          <a:off x="251200" y="32371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is sound?</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Play children a song. Ask them how they could hear the song. What is a sound?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 mind map of what they already know about sound.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what a sound is and </a:t>
                      </a:r>
                      <a:r>
                        <a:rPr lang="en-GB" sz="1000" u="sng">
                          <a:solidFill>
                            <a:schemeClr val="hlink"/>
                          </a:solidFill>
                          <a:latin typeface="Niramit"/>
                          <a:ea typeface="Niramit"/>
                          <a:cs typeface="Niramit"/>
                          <a:sym typeface="Niramit"/>
                          <a:hlinkClick r:id="rId4"/>
                        </a:rPr>
                        <a:t>how it is created</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about how </a:t>
                      </a:r>
                      <a:r>
                        <a:rPr lang="en-GB" sz="1000" u="sng">
                          <a:solidFill>
                            <a:schemeClr val="hlink"/>
                          </a:solidFill>
                          <a:latin typeface="Niramit"/>
                          <a:ea typeface="Niramit"/>
                          <a:cs typeface="Niramit"/>
                          <a:sym typeface="Niramit"/>
                          <a:hlinkClick r:id="rId5"/>
                        </a:rPr>
                        <a:t>sounds are heard and detected</a:t>
                      </a:r>
                      <a:r>
                        <a:rPr lang="en-GB" sz="1000">
                          <a:latin typeface="Niramit"/>
                          <a:ea typeface="Niramit"/>
                          <a:cs typeface="Niramit"/>
                          <a:sym typeface="Niramit"/>
                        </a:rPr>
                        <a:t>. Model by children creating sound and detecting it outside from different distances.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write definition in books and explain sound is made/detected.</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are different sounds produced?</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a sound and how is it detected?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Review how a sound is made and discuss that sound is made from waves.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how sound travels in waves. Use instruments to demonstrate this by seeing the skin of a drum move in </a:t>
                      </a:r>
                      <a:r>
                        <a:rPr lang="en-GB" sz="1000">
                          <a:latin typeface="Niramit"/>
                          <a:ea typeface="Niramit"/>
                          <a:cs typeface="Niramit"/>
                          <a:sym typeface="Niramit"/>
                        </a:rPr>
                        <a:t>vibrations</a:t>
                      </a:r>
                      <a:r>
                        <a:rPr lang="en-GB" sz="1000">
                          <a:latin typeface="Niramit"/>
                          <a:ea typeface="Niramit"/>
                          <a:cs typeface="Niramit"/>
                          <a:sym typeface="Niramit"/>
                        </a:rPr>
                        <a:t> which create sound waves.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that sound should be used safely and incorrect use can damage our ears.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storyboard in books of how sound travels.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pitch and frequency?</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is sound created and how is it detected? Recap sound waves and how they travel.</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does the word </a:t>
                      </a:r>
                      <a:r>
                        <a:rPr lang="en-GB" sz="1000" u="sng">
                          <a:solidFill>
                            <a:schemeClr val="hlink"/>
                          </a:solidFill>
                          <a:latin typeface="Niramit"/>
                          <a:ea typeface="Niramit"/>
                          <a:cs typeface="Niramit"/>
                          <a:sym typeface="Niramit"/>
                          <a:hlinkClick r:id="rId6"/>
                        </a:rPr>
                        <a:t>pitch</a:t>
                      </a:r>
                      <a:r>
                        <a:rPr lang="en-GB" sz="1000">
                          <a:latin typeface="Niramit"/>
                          <a:ea typeface="Niramit"/>
                          <a:cs typeface="Niramit"/>
                          <a:sym typeface="Niramit"/>
                        </a:rPr>
                        <a:t> mean? Teach the children the meaning.</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does the word frequency mean?</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Embed this by looking at animal sounds and which </a:t>
                      </a:r>
                      <a:r>
                        <a:rPr lang="en-GB" sz="1000">
                          <a:latin typeface="Niramit"/>
                          <a:ea typeface="Niramit"/>
                          <a:cs typeface="Niramit"/>
                          <a:sym typeface="Niramit"/>
                        </a:rPr>
                        <a:t>category</a:t>
                      </a:r>
                      <a:r>
                        <a:rPr lang="en-GB" sz="1000">
                          <a:latin typeface="Niramit"/>
                          <a:ea typeface="Niramit"/>
                          <a:cs typeface="Niramit"/>
                          <a:sym typeface="Niramit"/>
                        </a:rPr>
                        <a:t> these fall into (high pitch and frequency or low). Explain how sound is measured (Hertz) and higher measure = higher pitch/frequency.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Make own instruments and explore pitch. 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do we mean by amplitude of sound?</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Show the children different waves and ask if this is high or low pitch/frequency?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children different objects that make sound and ask if it is loud or quiet. </a:t>
                      </a:r>
                      <a:r>
                        <a:rPr lang="en-GB" sz="1000">
                          <a:latin typeface="Niramit"/>
                          <a:ea typeface="Niramit"/>
                          <a:cs typeface="Niramit"/>
                          <a:sym typeface="Niramit"/>
                        </a:rPr>
                        <a:t>Explain</a:t>
                      </a:r>
                      <a:r>
                        <a:rPr lang="en-GB" sz="1000">
                          <a:latin typeface="Niramit"/>
                          <a:ea typeface="Niramit"/>
                          <a:cs typeface="Niramit"/>
                          <a:sym typeface="Niramit"/>
                        </a:rPr>
                        <a:t> that </a:t>
                      </a:r>
                      <a:r>
                        <a:rPr lang="en-GB" sz="1000" u="sng">
                          <a:solidFill>
                            <a:schemeClr val="hlink"/>
                          </a:solidFill>
                          <a:latin typeface="Niramit"/>
                          <a:ea typeface="Niramit"/>
                          <a:cs typeface="Niramit"/>
                          <a:sym typeface="Niramit"/>
                          <a:hlinkClick r:id="rId7"/>
                        </a:rPr>
                        <a:t>amplitude means volume of a sound</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that high force = high amplitude and low force =low amplitude. We measure volume in decibels. The smaller the measure the lower the amplitude.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making sounds using instruments. 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is acoustics?</a:t>
                      </a:r>
                      <a:r>
                        <a:rPr lang="en-GB" sz="1000" u="sng">
                          <a:solidFill>
                            <a:schemeClr val="dk1"/>
                          </a:solidFill>
                          <a:latin typeface="Niramit"/>
                          <a:ea typeface="Niramit"/>
                          <a:cs typeface="Niramit"/>
                          <a:sym typeface="Niramit"/>
                        </a:rPr>
                        <a:t>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Recap what pitch, frequency and amplitude mean.</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Show the children different images of rooms (church, classroom, cupboard, theatre). Which room would need more amplitude to hear?</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Teach what acoustics means and how this differs depending on the size and closure of a room.</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Design a classroom with criteria. Children work in pairs to create this and then present their designs.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can we make a string telephone?</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have we covered in this topic so far? Quizziz test to assess learning.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We are going to complete an experiment and make a string telephone. What things would we need?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Write step by step instructions on how to make it. Children to follow these and make the string phone. Test to see if it works.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Discuss the mechanisms and how it works.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Assess and review.</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79" name="Google Shape;479;p55"/>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5- Sound</a:t>
            </a:r>
            <a:endParaRPr b="1" sz="2000">
              <a:latin typeface="Niramit"/>
              <a:ea typeface="Niramit"/>
              <a:cs typeface="Niramit"/>
              <a:sym typeface="Niramit"/>
            </a:endParaRPr>
          </a:p>
        </p:txBody>
      </p:sp>
      <p:graphicFrame>
        <p:nvGraphicFramePr>
          <p:cNvPr id="480" name="Google Shape;480;p55"/>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4262700"/>
                <a:gridCol w="590100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Sound, source, vibrate, vibration, travel, pitch (high, low), volume, faint, loud, insulation</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how sounds are made, associating some of them with something vibrating.</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vibrations from sounds travel through a medium to the ear.</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Find patterns between the pitch of a sound and features of the object that produced it.</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Find patterns between the volume of a sound and the strength of the vibrations that produced it.</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sounds get fainter as the distance from the sound source increases.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4" name="Shape 484"/>
        <p:cNvGrpSpPr/>
        <p:nvPr/>
      </p:nvGrpSpPr>
      <p:grpSpPr>
        <a:xfrm>
          <a:off x="0" y="0"/>
          <a:ext cx="0" cy="0"/>
          <a:chOff x="0" y="0"/>
          <a:chExt cx="0" cy="0"/>
        </a:xfrm>
      </p:grpSpPr>
      <p:sp>
        <p:nvSpPr>
          <p:cNvPr id="485" name="Google Shape;485;p56"/>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486" name="Google Shape;486;p56"/>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487" name="Google Shape;487;p56"/>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When vibrations stop, the sound stops.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volume of sound is measured in decibels (dB).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more energy put into a sound source, the larger the vibrations and the larger the sound waves.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Pitch is how high or low a sound is.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488" name="Google Shape;488;p56"/>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 </a:t>
                      </a:r>
                      <a:r>
                        <a:rPr lang="en-GB" sz="1000">
                          <a:solidFill>
                            <a:schemeClr val="dk1"/>
                          </a:solidFill>
                          <a:latin typeface="Ruluko"/>
                          <a:ea typeface="Ruluko"/>
                          <a:cs typeface="Ruluko"/>
                          <a:sym typeface="Ruluko"/>
                        </a:rPr>
                        <a:t>In EYFS and KS1, children learnt that ears are used for hearing. Different body parts are used for different things.</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sound, how sound is made and how sound travels as vibrations through a medium to the ear. They learn about pitch and volume and find out how both can be changed.</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89" name="Google Shape;489;p56"/>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5 - Sound</a:t>
            </a:r>
            <a:r>
              <a:rPr b="1" lang="en-GB" sz="2000">
                <a:solidFill>
                  <a:schemeClr val="dk1"/>
                </a:solidFill>
                <a:latin typeface="Niramit"/>
                <a:ea typeface="Niramit"/>
                <a:cs typeface="Niramit"/>
                <a:sym typeface="Niramit"/>
              </a:rPr>
              <a:t> </a:t>
            </a:r>
            <a:endParaRPr/>
          </a:p>
        </p:txBody>
      </p:sp>
      <p:pic>
        <p:nvPicPr>
          <p:cNvPr id="490" name="Google Shape;490;p56"/>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4" name="Shape 494"/>
        <p:cNvGrpSpPr/>
        <p:nvPr/>
      </p:nvGrpSpPr>
      <p:grpSpPr>
        <a:xfrm>
          <a:off x="0" y="0"/>
          <a:ext cx="0" cy="0"/>
          <a:chOff x="0" y="0"/>
          <a:chExt cx="0" cy="0"/>
        </a:xfrm>
      </p:grpSpPr>
      <p:sp>
        <p:nvSpPr>
          <p:cNvPr id="495" name="Google Shape;495;p57"/>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496" name="Google Shape;496;p57"/>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497" name="Google Shape;497;p57"/>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B6</a:t>
            </a:r>
            <a:r>
              <a:rPr b="1" lang="en-GB" sz="2600">
                <a:solidFill>
                  <a:schemeClr val="lt1"/>
                </a:solidFill>
                <a:latin typeface="Niramit"/>
                <a:ea typeface="Niramit"/>
                <a:cs typeface="Niramit"/>
                <a:sym typeface="Niramit"/>
              </a:rPr>
              <a:t>. LKS2 UNIT BREAKDOWNS</a:t>
            </a:r>
            <a:endParaRPr b="1" sz="2600">
              <a:solidFill>
                <a:schemeClr val="lt1"/>
              </a:solidFill>
              <a:latin typeface="Niramit"/>
              <a:ea typeface="Niramit"/>
              <a:cs typeface="Niramit"/>
              <a:sym typeface="Niramit"/>
            </a:endParaRPr>
          </a:p>
        </p:txBody>
      </p:sp>
      <p:graphicFrame>
        <p:nvGraphicFramePr>
          <p:cNvPr id="498" name="Google Shape;498;p57"/>
          <p:cNvGraphicFramePr/>
          <p:nvPr/>
        </p:nvGraphicFramePr>
        <p:xfrm>
          <a:off x="251200" y="32371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I can explain what a living thing is.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We are going to go on a nature walk. How many living things can you spot on the walk?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 mind map of what they already know about living things and the habitats they live in.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living things did you spot? Were they living in their natural habitat?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classifies as a living thing? Show the children different objects and animals. Classify them into living and non-living things.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I can group living things in different ways.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a living thing?</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the children with a range of different animals. Ask them to </a:t>
                      </a:r>
                      <a:r>
                        <a:rPr lang="en-GB" sz="1000">
                          <a:latin typeface="Niramit"/>
                          <a:ea typeface="Niramit"/>
                          <a:cs typeface="Niramit"/>
                          <a:sym typeface="Niramit"/>
                        </a:rPr>
                        <a:t>classify</a:t>
                      </a:r>
                      <a:r>
                        <a:rPr lang="en-GB" sz="1000">
                          <a:latin typeface="Niramit"/>
                          <a:ea typeface="Niramit"/>
                          <a:cs typeface="Niramit"/>
                          <a:sym typeface="Niramit"/>
                        </a:rPr>
                        <a:t> the animals into different groups of their choice. Look at their categories.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back over the animals and have another go at classifying the animals into more scientific ways.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about </a:t>
                      </a:r>
                      <a:r>
                        <a:rPr lang="en-GB" sz="1000">
                          <a:latin typeface="Niramit"/>
                          <a:ea typeface="Niramit"/>
                          <a:cs typeface="Niramit"/>
                          <a:sym typeface="Niramit"/>
                        </a:rPr>
                        <a:t>invertebrates</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I can explore and use classification keys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are the different groups of animals?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Teach the children about </a:t>
                      </a:r>
                      <a:r>
                        <a:rPr lang="en-GB" sz="1000" u="sng">
                          <a:solidFill>
                            <a:schemeClr val="accent5"/>
                          </a:solidFill>
                          <a:latin typeface="Niramit"/>
                          <a:ea typeface="Niramit"/>
                          <a:cs typeface="Niramit"/>
                          <a:sym typeface="Niramit"/>
                          <a:hlinkClick r:id="rId4">
                            <a:extLst>
                              <a:ext uri="{A12FA001-AC4F-418D-AE19-62706E023703}">
                                <ahyp:hlinkClr val="tx"/>
                              </a:ext>
                            </a:extLst>
                          </a:hlinkClick>
                        </a:rPr>
                        <a:t>different ways that we can classify animals</a:t>
                      </a:r>
                      <a:r>
                        <a:rPr lang="en-GB" sz="1000">
                          <a:solidFill>
                            <a:schemeClr val="dk1"/>
                          </a:solidFill>
                          <a:latin typeface="Niramit"/>
                          <a:ea typeface="Niramit"/>
                          <a:cs typeface="Niramit"/>
                          <a:sym typeface="Niramit"/>
                        </a:rPr>
                        <a:t>.</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What </a:t>
                      </a:r>
                      <a:r>
                        <a:rPr lang="en-GB" sz="1000" u="sng">
                          <a:solidFill>
                            <a:schemeClr val="accent5"/>
                          </a:solidFill>
                          <a:latin typeface="Niramit"/>
                          <a:ea typeface="Niramit"/>
                          <a:cs typeface="Niramit"/>
                          <a:sym typeface="Niramit"/>
                          <a:hlinkClick r:id="rId5">
                            <a:extLst>
                              <a:ext uri="{A12FA001-AC4F-418D-AE19-62706E023703}">
                                <ahyp:hlinkClr val="tx"/>
                              </a:ext>
                            </a:extLst>
                          </a:hlinkClick>
                        </a:rPr>
                        <a:t>tools will we need to help classify</a:t>
                      </a:r>
                      <a:r>
                        <a:rPr lang="en-GB" sz="1000">
                          <a:solidFill>
                            <a:schemeClr val="dk1"/>
                          </a:solidFill>
                          <a:latin typeface="Niramit"/>
                          <a:ea typeface="Niramit"/>
                          <a:cs typeface="Niramit"/>
                          <a:sym typeface="Niramit"/>
                        </a:rPr>
                        <a:t> animals?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I can explain how animals are suited to their habitat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a:t>
                      </a:r>
                      <a:r>
                        <a:rPr lang="en-GB" sz="1000">
                          <a:solidFill>
                            <a:schemeClr val="dk1"/>
                          </a:solidFill>
                          <a:latin typeface="Niramit"/>
                          <a:ea typeface="Niramit"/>
                          <a:cs typeface="Niramit"/>
                          <a:sym typeface="Niramit"/>
                        </a:rPr>
                        <a:t>What is a habitat? Recap learning from KS1.</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an environment?</a:t>
                      </a:r>
                      <a:endParaRPr sz="1000">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Teach children that animals have adaptations that make them more suited to an environment. Ask children if a polar bear could live in the desert?</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Show different photos of biomes. What are the features?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How is a food chain important to an animal’s survival? Discuss what would happen if an animal was removed from their habitat.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record adaptations that animals have to their habitat.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I can describe how environments change and the impact this has on animals</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What is an environment?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How might an environment change? Discuss seasonal changes, as well as global warming changes.</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Look at ways that an </a:t>
                      </a:r>
                      <a:r>
                        <a:rPr lang="en-GB" sz="1000" u="sng">
                          <a:solidFill>
                            <a:schemeClr val="hlink"/>
                          </a:solidFill>
                          <a:latin typeface="Niramit"/>
                          <a:ea typeface="Niramit"/>
                          <a:cs typeface="Niramit"/>
                          <a:sym typeface="Niramit"/>
                          <a:hlinkClick r:id="rId6"/>
                        </a:rPr>
                        <a:t>environment might change.</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Discuss the </a:t>
                      </a:r>
                      <a:r>
                        <a:rPr lang="en-GB" sz="1000" u="sng">
                          <a:solidFill>
                            <a:schemeClr val="hlink"/>
                          </a:solidFill>
                          <a:latin typeface="Niramit"/>
                          <a:ea typeface="Niramit"/>
                          <a:cs typeface="Niramit"/>
                          <a:sym typeface="Niramit"/>
                          <a:hlinkClick r:id="rId7"/>
                        </a:rPr>
                        <a:t>impact that humans are having on the environment</a:t>
                      </a:r>
                      <a:r>
                        <a:rPr lang="en-GB" sz="1000">
                          <a:solidFill>
                            <a:schemeClr val="dk1"/>
                          </a:solidFill>
                          <a:latin typeface="Niramit"/>
                          <a:ea typeface="Niramit"/>
                          <a:cs typeface="Niramit"/>
                          <a:sym typeface="Niramit"/>
                        </a:rPr>
                        <a:t> and why this is important.</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Look closely at deforestation and the impact this has. Is this good or bad for animals?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Children to write explanation of deforestation in books and record impact this has on people and animals.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i</a:t>
                      </a:r>
                      <a:r>
                        <a:rPr lang="en-GB" sz="1000" u="sng">
                          <a:latin typeface="Niramit"/>
                          <a:ea typeface="Niramit"/>
                          <a:cs typeface="Niramit"/>
                          <a:sym typeface="Niramit"/>
                        </a:rPr>
                        <a:t>  can explain how humans can have a positive impact on the environment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are environments changing?</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Recount different ways that things are changing and whether this is good or bad. Create a list of pros and cons. Do the pros outweigh the cons?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does the term renewable mean? Look at what </a:t>
                      </a:r>
                      <a:r>
                        <a:rPr lang="en-GB" sz="1000" u="sng">
                          <a:solidFill>
                            <a:schemeClr val="hlink"/>
                          </a:solidFill>
                          <a:latin typeface="Niramit"/>
                          <a:ea typeface="Niramit"/>
                          <a:cs typeface="Niramit"/>
                          <a:sym typeface="Niramit"/>
                          <a:hlinkClick r:id="rId8"/>
                        </a:rPr>
                        <a:t>renewable energy is</a:t>
                      </a:r>
                      <a:r>
                        <a:rPr lang="en-GB" sz="1000">
                          <a:latin typeface="Niramit"/>
                          <a:ea typeface="Niramit"/>
                          <a:cs typeface="Niramit"/>
                          <a:sym typeface="Niramit"/>
                        </a:rPr>
                        <a:t>. Discuss the positives that renewable energy has, but discuss the negatives.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 poster in books about the impact humans have on environment and ways this can be improved.</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499" name="Google Shape;499;p57"/>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6 </a:t>
            </a:r>
            <a:r>
              <a:rPr b="1" lang="en-GB" sz="2000">
                <a:latin typeface="Niramit"/>
                <a:ea typeface="Niramit"/>
                <a:cs typeface="Niramit"/>
                <a:sym typeface="Niramit"/>
              </a:rPr>
              <a:t>- Living Things and their Habitat</a:t>
            </a:r>
            <a:endParaRPr b="1" sz="2000">
              <a:latin typeface="Niramit"/>
              <a:ea typeface="Niramit"/>
              <a:cs typeface="Niramit"/>
              <a:sym typeface="Niramit"/>
            </a:endParaRPr>
          </a:p>
        </p:txBody>
      </p:sp>
      <p:graphicFrame>
        <p:nvGraphicFramePr>
          <p:cNvPr id="500" name="Google Shape;500;p57"/>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4262700"/>
                <a:gridCol w="590100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Classification, classification keys, environment, habitat, human impact, positive, negative, migrate, hibernate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living things can be grouped in a variety of ways.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Explore and use classification keys to help group, identify and name a variety of living things in their local and wider environment.</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environments can change and that this can sometimes pose dangers to living things.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4" name="Shape 504"/>
        <p:cNvGrpSpPr/>
        <p:nvPr/>
      </p:nvGrpSpPr>
      <p:grpSpPr>
        <a:xfrm>
          <a:off x="0" y="0"/>
          <a:ext cx="0" cy="0"/>
          <a:chOff x="0" y="0"/>
          <a:chExt cx="0" cy="0"/>
        </a:xfrm>
      </p:grpSpPr>
      <p:sp>
        <p:nvSpPr>
          <p:cNvPr id="505" name="Google Shape;505;p58"/>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506" name="Google Shape;506;p58"/>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507" name="Google Shape;507;p58"/>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a:t>
                      </a:r>
                      <a:r>
                        <a:rPr lang="en-GB" sz="1000">
                          <a:solidFill>
                            <a:schemeClr val="dk1"/>
                          </a:solidFill>
                          <a:latin typeface="Niramit"/>
                          <a:ea typeface="Niramit"/>
                          <a:cs typeface="Niramit"/>
                          <a:sym typeface="Niramit"/>
                        </a:rPr>
                        <a:t>iving things can be grouped in a variety of ways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classification keys  can  help group, identify and name a variety of living things in our local and wider environment</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environments can change and that this can sometimes pose dangers to living thing</a:t>
                      </a:r>
                      <a:r>
                        <a:rPr lang="en-GB" sz="1000">
                          <a:solidFill>
                            <a:schemeClr val="dk1"/>
                          </a:solidFill>
                          <a:latin typeface="Niramit"/>
                          <a:ea typeface="Niramit"/>
                          <a:cs typeface="Niramit"/>
                          <a:sym typeface="Niramit"/>
                        </a:rPr>
                        <a:t>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508" name="Google Shape;508;p58"/>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Ask relevant questions and use different types of scientific enquiries to answer them.</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Set up simple practical enquiries, comparative and fair tests.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Make systematic and careful observations and, where appropriate, take accurate measurements using standard units, using a range of equipment, including thermometers and data loggers.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Gather, record, classify and present data in a variety of ways to help in answering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Record findings using simple scientific language, drawings, labelled diagrams, keys, bar charts, and tables.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Report on findings from enquiries, including oral and written explanations, displays or presentations of results and conclusions.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results to draw simple conclusions, make predictions for new values, suggest improvements and raise further questions.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Identify differences, similarities or changes related to simple scientific ideas and processes.</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8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800">
                          <a:solidFill>
                            <a:schemeClr val="dk1"/>
                          </a:solidFill>
                          <a:latin typeface="Ruluko"/>
                          <a:ea typeface="Ruluko"/>
                          <a:cs typeface="Ruluko"/>
                          <a:sym typeface="Ruluko"/>
                        </a:rPr>
                        <a:t>Use straightforward scientific evidence to answer questions or to support their findings.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KS1 the children learnt that animals can be classified into </a:t>
                      </a:r>
                      <a:r>
                        <a:rPr lang="en-GB" sz="1000">
                          <a:solidFill>
                            <a:schemeClr val="dk1"/>
                          </a:solidFill>
                          <a:latin typeface="Ruluko"/>
                          <a:ea typeface="Ruluko"/>
                          <a:cs typeface="Ruluko"/>
                          <a:sym typeface="Ruluko"/>
                        </a:rPr>
                        <a:t>different</a:t>
                      </a:r>
                      <a:r>
                        <a:rPr lang="en-GB" sz="1000">
                          <a:solidFill>
                            <a:schemeClr val="dk1"/>
                          </a:solidFill>
                          <a:latin typeface="Ruluko"/>
                          <a:ea typeface="Ruluko"/>
                          <a:cs typeface="Ruluko"/>
                          <a:sym typeface="Ruluko"/>
                        </a:rPr>
                        <a:t> groups  and these animals have different characteristics.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children also learnt about habitats and microhabitats.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this unit, the children </a:t>
                      </a:r>
                      <a:r>
                        <a:rPr lang="en-GB" sz="1000">
                          <a:solidFill>
                            <a:schemeClr val="dk1"/>
                          </a:solidFill>
                          <a:latin typeface="Ruluko"/>
                          <a:ea typeface="Ruluko"/>
                          <a:cs typeface="Ruluko"/>
                          <a:sym typeface="Ruluko"/>
                        </a:rPr>
                        <a:t>explore</a:t>
                      </a:r>
                      <a:r>
                        <a:rPr lang="en-GB" sz="1000">
                          <a:solidFill>
                            <a:schemeClr val="dk1"/>
                          </a:solidFill>
                          <a:latin typeface="Ruluko"/>
                          <a:ea typeface="Ruluko"/>
                          <a:cs typeface="Ruluko"/>
                          <a:sym typeface="Ruluko"/>
                        </a:rPr>
                        <a:t> how the </a:t>
                      </a:r>
                      <a:r>
                        <a:rPr lang="en-GB" sz="1000">
                          <a:solidFill>
                            <a:schemeClr val="dk1"/>
                          </a:solidFill>
                          <a:latin typeface="Ruluko"/>
                          <a:ea typeface="Ruluko"/>
                          <a:cs typeface="Ruluko"/>
                          <a:sym typeface="Ruluko"/>
                        </a:rPr>
                        <a:t>environment</a:t>
                      </a:r>
                      <a:r>
                        <a:rPr lang="en-GB" sz="1000">
                          <a:solidFill>
                            <a:schemeClr val="dk1"/>
                          </a:solidFill>
                          <a:latin typeface="Ruluko"/>
                          <a:ea typeface="Ruluko"/>
                          <a:cs typeface="Ruluko"/>
                          <a:sym typeface="Ruluko"/>
                        </a:rPr>
                        <a:t> can be changed and the impact humans  this has on animals.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09" name="Google Shape;509;p58"/>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6 </a:t>
            </a:r>
            <a:r>
              <a:rPr b="1" lang="en-GB" sz="2000">
                <a:solidFill>
                  <a:schemeClr val="dk1"/>
                </a:solidFill>
                <a:latin typeface="Niramit"/>
                <a:ea typeface="Niramit"/>
                <a:cs typeface="Niramit"/>
                <a:sym typeface="Niramit"/>
              </a:rPr>
              <a:t>- </a:t>
            </a:r>
            <a:r>
              <a:rPr b="1" lang="en-GB" sz="2000">
                <a:solidFill>
                  <a:schemeClr val="dk1"/>
                </a:solidFill>
                <a:latin typeface="Niramit"/>
                <a:ea typeface="Niramit"/>
                <a:cs typeface="Niramit"/>
                <a:sym typeface="Niramit"/>
              </a:rPr>
              <a:t>Living Things and their Habitat</a:t>
            </a:r>
            <a:endParaRPr/>
          </a:p>
        </p:txBody>
      </p:sp>
      <p:pic>
        <p:nvPicPr>
          <p:cNvPr id="510" name="Google Shape;510;p58"/>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4" name="Shape 514"/>
        <p:cNvGrpSpPr/>
        <p:nvPr/>
      </p:nvGrpSpPr>
      <p:grpSpPr>
        <a:xfrm>
          <a:off x="0" y="0"/>
          <a:ext cx="0" cy="0"/>
          <a:chOff x="0" y="0"/>
          <a:chExt cx="0" cy="0"/>
        </a:xfrm>
      </p:grpSpPr>
      <p:sp>
        <p:nvSpPr>
          <p:cNvPr id="515" name="Google Shape;515;p59"/>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16" name="Google Shape;516;p59"/>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517" name="Google Shape;517;p59"/>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 UKS2 UNIT BREAKDOWNS</a:t>
            </a:r>
            <a:endParaRPr b="1" sz="2600">
              <a:solidFill>
                <a:schemeClr val="lt1"/>
              </a:solidFill>
              <a:latin typeface="Niramit"/>
              <a:ea typeface="Niramit"/>
              <a:cs typeface="Niramit"/>
              <a:sym typeface="Niramit"/>
            </a:endParaRPr>
          </a:p>
        </p:txBody>
      </p:sp>
      <p:graphicFrame>
        <p:nvGraphicFramePr>
          <p:cNvPr id="518" name="Google Shape;518;p59"/>
          <p:cNvGraphicFramePr/>
          <p:nvPr/>
        </p:nvGraphicFramePr>
        <p:xfrm>
          <a:off x="251200" y="29323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are forces?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Mind map what the children already know about forces and gravity..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a:t>
                      </a:r>
                      <a:r>
                        <a:rPr lang="en-GB" sz="1000" u="sng">
                          <a:solidFill>
                            <a:schemeClr val="hlink"/>
                          </a:solidFill>
                          <a:latin typeface="Niramit"/>
                          <a:ea typeface="Niramit"/>
                          <a:cs typeface="Niramit"/>
                          <a:sym typeface="Niramit"/>
                          <a:hlinkClick r:id="rId4"/>
                        </a:rPr>
                        <a:t>What is a force?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Review magnetism, push and pull. How this creates a force. A force causes an object to move, stop moving, speed up, slow down or change direction.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Use different sized magnets and explore what happens with different materials. Encourage the children to use language of push and pull and why other materials are not magnetised.</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gravity</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did we learn about Space? What were the different planets in our solar system?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Why do we all not drift out into space? Introduce the concept of </a:t>
                      </a:r>
                      <a:r>
                        <a:rPr lang="en-GB" sz="1000" u="sng">
                          <a:solidFill>
                            <a:schemeClr val="hlink"/>
                          </a:solidFill>
                          <a:latin typeface="Niramit"/>
                          <a:ea typeface="Niramit"/>
                          <a:cs typeface="Niramit"/>
                          <a:sym typeface="Niramit"/>
                          <a:hlinkClick r:id="rId5"/>
                        </a:rPr>
                        <a:t>gravity</a:t>
                      </a:r>
                      <a:r>
                        <a:rPr lang="en-GB" sz="1000">
                          <a:solidFill>
                            <a:schemeClr val="dk1"/>
                          </a:solidFill>
                          <a:latin typeface="Niramit"/>
                          <a:ea typeface="Niramit"/>
                          <a:cs typeface="Niramit"/>
                          <a:sym typeface="Niramit"/>
                        </a:rPr>
                        <a:t>.</a:t>
                      </a:r>
                      <a:endParaRPr b="1"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b="1"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about how </a:t>
                      </a:r>
                      <a:r>
                        <a:rPr lang="en-GB" sz="1000" u="sng">
                          <a:solidFill>
                            <a:schemeClr val="hlink"/>
                          </a:solidFill>
                          <a:latin typeface="Niramit"/>
                          <a:ea typeface="Niramit"/>
                          <a:cs typeface="Niramit"/>
                          <a:sym typeface="Niramit"/>
                          <a:hlinkClick r:id="rId6"/>
                        </a:rPr>
                        <a:t>gravity</a:t>
                      </a:r>
                      <a:r>
                        <a:rPr lang="en-GB" sz="1000">
                          <a:latin typeface="Niramit"/>
                          <a:ea typeface="Niramit"/>
                          <a:cs typeface="Niramit"/>
                          <a:sym typeface="Niramit"/>
                        </a:rPr>
                        <a:t> pulls objects towards the centre of the earth; the force which keeps objects and all living things on earth</a:t>
                      </a:r>
                      <a:r>
                        <a:rPr lang="en-GB" sz="1000">
                          <a:latin typeface="Niramit"/>
                          <a:ea typeface="Niramit"/>
                          <a:cs typeface="Niramit"/>
                          <a:sym typeface="Niramit"/>
                        </a:rPr>
                        <a:t>. How when certain objects get close enough to earth’s orbit, they may fall to the surface of earth, being pulled by </a:t>
                      </a:r>
                      <a:r>
                        <a:rPr lang="en-GB" sz="1000">
                          <a:latin typeface="Niramit"/>
                          <a:ea typeface="Niramit"/>
                          <a:cs typeface="Niramit"/>
                          <a:sym typeface="Niramit"/>
                        </a:rPr>
                        <a:t>gravity</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their learning in science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Can we speed up and slow down objects</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Question - If a car rolls down a hill will it ever slow down?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this question using toy cars and different materials as the road.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a:t>
                      </a:r>
                      <a:r>
                        <a:rPr lang="en-GB" sz="1000" u="sng">
                          <a:solidFill>
                            <a:schemeClr val="hlink"/>
                          </a:solidFill>
                          <a:latin typeface="Niramit"/>
                          <a:ea typeface="Niramit"/>
                          <a:cs typeface="Niramit"/>
                          <a:sym typeface="Niramit"/>
                          <a:hlinkClick r:id="rId7"/>
                        </a:rPr>
                        <a:t>fraction</a:t>
                      </a:r>
                      <a:r>
                        <a:rPr lang="en-GB" sz="1000">
                          <a:latin typeface="Niramit"/>
                          <a:ea typeface="Niramit"/>
                          <a:cs typeface="Niramit"/>
                          <a:sym typeface="Niramit"/>
                        </a:rPr>
                        <a:t> and how this works.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8"/>
                        </a:rPr>
                        <a:t>BBC Teach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make initial predictions and then test using different </a:t>
                      </a:r>
                      <a:r>
                        <a:rPr lang="en-GB" sz="1000">
                          <a:latin typeface="Niramit"/>
                          <a:ea typeface="Niramit"/>
                          <a:cs typeface="Niramit"/>
                          <a:sym typeface="Niramit"/>
                        </a:rPr>
                        <a:t>materials</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draw a diagram in books to represent these facts. Ensure they accurately describe friction.</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contact and non-contact forces?</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friction? How does this work?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might different things affect friction and forces? For example, when it rains, how does this affect a car? What about if it is windy?</a:t>
                      </a:r>
                      <a:endParaRPr b="1" sz="1000">
                        <a:latin typeface="Niramit"/>
                        <a:ea typeface="Niramit"/>
                        <a:cs typeface="Niramit"/>
                        <a:sym typeface="Niramit"/>
                      </a:endParaRPr>
                    </a:p>
                    <a:p>
                      <a:pPr indent="0" lvl="0" marL="0" rtl="0" algn="l">
                        <a:spcBef>
                          <a:spcPts val="0"/>
                        </a:spcBef>
                        <a:spcAft>
                          <a:spcPts val="0"/>
                        </a:spcAft>
                        <a:buNone/>
                      </a:pPr>
                      <a:r>
                        <a:t/>
                      </a:r>
                      <a:endParaRPr b="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about contact (when two objects touch and create friction) and non-contact forces (gravity and magnetism). Look at </a:t>
                      </a:r>
                      <a:r>
                        <a:rPr lang="en-GB" sz="1000" u="sng">
                          <a:solidFill>
                            <a:schemeClr val="hlink"/>
                          </a:solidFill>
                          <a:latin typeface="Niramit"/>
                          <a:ea typeface="Niramit"/>
                          <a:cs typeface="Niramit"/>
                          <a:sym typeface="Niramit"/>
                          <a:hlinkClick r:id="rId9"/>
                        </a:rPr>
                        <a:t>water and air resistance.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these concepts using different investigations and record findings in science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can we measure forces?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Who is Isaac Newton?</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10"/>
                        </a:rPr>
                        <a:t>BBC Bitesize</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Look at how a newton meter works and how this can be used to measure force. Look at the difference between mass (kg) and weight (newtons).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Measure different object’s mass and weight using newton meters and scales.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Explore measuring friction with newton meters.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Record findings in a table in science books.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impact do gears, pulleys and levers have on forces?</a:t>
                      </a:r>
                      <a:endParaRPr b="1" sz="1000" u="sng">
                        <a:latin typeface="Niramit"/>
                        <a:ea typeface="Niramit"/>
                        <a:cs typeface="Niramit"/>
                        <a:sym typeface="Niramit"/>
                      </a:endParaRPr>
                    </a:p>
                    <a:p>
                      <a:pPr indent="0" lvl="0" marL="0" rtl="0" algn="l">
                        <a:spcBef>
                          <a:spcPts val="0"/>
                        </a:spcBef>
                        <a:spcAft>
                          <a:spcPts val="0"/>
                        </a:spcAft>
                        <a:buNone/>
                      </a:pPr>
                      <a:r>
                        <a:rPr i="1" lang="en-GB" sz="1000">
                          <a:latin typeface="Niramit"/>
                          <a:ea typeface="Niramit"/>
                          <a:cs typeface="Niramit"/>
                          <a:sym typeface="Niramit"/>
                        </a:rPr>
                        <a:t>Can link this lesson to a DT activity.</a:t>
                      </a:r>
                      <a:endParaRPr i="1" sz="1000">
                        <a:latin typeface="Niramit"/>
                        <a:ea typeface="Niramit"/>
                        <a:cs typeface="Niramit"/>
                        <a:sym typeface="Niramit"/>
                      </a:endParaRPr>
                    </a:p>
                    <a:p>
                      <a:pPr indent="0" lvl="0" marL="0" rtl="0" algn="l">
                        <a:spcBef>
                          <a:spcPts val="0"/>
                        </a:spcBef>
                        <a:spcAft>
                          <a:spcPts val="0"/>
                        </a:spcAft>
                        <a:buNone/>
                      </a:pPr>
                      <a:r>
                        <a:t/>
                      </a:r>
                      <a:endParaRPr i="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Explore different inventions that use pulleys, levers and gears. How have these inventions been helpful in day-to-day activities?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11"/>
                        </a:rPr>
                        <a:t>Link these objects to forces</a:t>
                      </a:r>
                      <a:r>
                        <a:rPr lang="en-GB" sz="1000">
                          <a:latin typeface="Niramit"/>
                          <a:ea typeface="Niramit"/>
                          <a:cs typeface="Niramit"/>
                          <a:sym typeface="Niramit"/>
                        </a:rPr>
                        <a:t> - levers need effort and load (e.g. seesaw)</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Pulleys use string and a wheel (e.g. crane) Gears use spokes that interconnect (e.g. clock).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use diagrams in books to label and explain how these can aid and how they impact a force.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19" name="Google Shape;519;p59"/>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1 - Forces</a:t>
            </a:r>
            <a:endParaRPr b="1" sz="2000">
              <a:latin typeface="Niramit"/>
              <a:ea typeface="Niramit"/>
              <a:cs typeface="Niramit"/>
              <a:sym typeface="Niramit"/>
            </a:endParaRPr>
          </a:p>
        </p:txBody>
      </p:sp>
      <p:graphicFrame>
        <p:nvGraphicFramePr>
          <p:cNvPr id="520" name="Google Shape;520;p59"/>
          <p:cNvGraphicFramePr/>
          <p:nvPr/>
        </p:nvGraphicFramePr>
        <p:xfrm>
          <a:off x="251125" y="1150705"/>
          <a:ext cx="3000000" cy="3000000"/>
        </p:xfrm>
        <a:graphic>
          <a:graphicData uri="http://schemas.openxmlformats.org/drawingml/2006/table">
            <a:tbl>
              <a:tblPr>
                <a:noFill/>
                <a:tableStyleId>{D04F093B-4580-49F1-89EE-6A782F4942D1}</a:tableStyleId>
              </a:tblPr>
              <a:tblGrid>
                <a:gridCol w="5081850"/>
                <a:gridCol w="508185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gravity, air resistance, water resistance, mechanism, machine, lever, pulley, gears, work, friction</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Explain that unsupported objects fall towards the Earth because of the force of gravity acting between the Earth and the falling object.</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the effects of air resistance, water resistance and friction that act between moving surfaces.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some mechanisms, including levers, pulleys and gears, allow a smaller force to have a greater effect.</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4" name="Shape 524"/>
        <p:cNvGrpSpPr/>
        <p:nvPr/>
      </p:nvGrpSpPr>
      <p:grpSpPr>
        <a:xfrm>
          <a:off x="0" y="0"/>
          <a:ext cx="0" cy="0"/>
          <a:chOff x="0" y="0"/>
          <a:chExt cx="0" cy="0"/>
        </a:xfrm>
      </p:grpSpPr>
      <p:sp>
        <p:nvSpPr>
          <p:cNvPr id="525" name="Google Shape;525;p60"/>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526" name="Google Shape;526;p60"/>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527" name="Google Shape;527;p60"/>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Gravity is a non-contact, pulling force which attracts two objects that have mass.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 force meter can be used to measure an object's mass in grams (g) or kilograms (kg) and its weight in newtons (N).</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Friction, air resistance and water resistance are forces that oppose motion and slow down moving objects.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Mechanisms, such as levers, pulleys and gears, give us a mechanical advantage.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528" name="Google Shape;528;p60"/>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Previously</a:t>
                      </a:r>
                      <a:r>
                        <a:rPr lang="en-GB" sz="1000">
                          <a:solidFill>
                            <a:schemeClr val="dk1"/>
                          </a:solidFill>
                          <a:latin typeface="Ruluko"/>
                          <a:ea typeface="Ruluko"/>
                          <a:cs typeface="Ruluko"/>
                          <a:sym typeface="Ruluko"/>
                        </a:rPr>
                        <a:t>,  children learnt an object will not move unless a pushing or pulling force is applied and that magnetic forces do not require contact.</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forces of gravity, air resistance, water resistance and friction, with children exploring their effects. They learn about mechanisms, their uses and how they allow a smaller effort to have a greater effect.</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29" name="Google Shape;529;p60"/>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1 </a:t>
            </a:r>
            <a:r>
              <a:rPr b="1" lang="en-GB" sz="2000">
                <a:solidFill>
                  <a:schemeClr val="dk1"/>
                </a:solidFill>
                <a:latin typeface="Niramit"/>
                <a:ea typeface="Niramit"/>
                <a:cs typeface="Niramit"/>
                <a:sym typeface="Niramit"/>
              </a:rPr>
              <a:t>- Forces</a:t>
            </a:r>
            <a:endParaRPr/>
          </a:p>
        </p:txBody>
      </p:sp>
      <p:pic>
        <p:nvPicPr>
          <p:cNvPr id="530" name="Google Shape;530;p60"/>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3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4" name="Shape 534"/>
        <p:cNvGrpSpPr/>
        <p:nvPr/>
      </p:nvGrpSpPr>
      <p:grpSpPr>
        <a:xfrm>
          <a:off x="0" y="0"/>
          <a:ext cx="0" cy="0"/>
          <a:chOff x="0" y="0"/>
          <a:chExt cx="0" cy="0"/>
        </a:xfrm>
      </p:grpSpPr>
      <p:sp>
        <p:nvSpPr>
          <p:cNvPr id="535" name="Google Shape;535;p61"/>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36" name="Google Shape;536;p61"/>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537" name="Google Shape;537;p61"/>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 UKS2 UNIT BREAKDOWNS</a:t>
            </a:r>
            <a:endParaRPr b="1" sz="2600">
              <a:solidFill>
                <a:schemeClr val="lt1"/>
              </a:solidFill>
              <a:latin typeface="Niramit"/>
              <a:ea typeface="Niramit"/>
              <a:cs typeface="Niramit"/>
              <a:sym typeface="Niramit"/>
            </a:endParaRPr>
          </a:p>
        </p:txBody>
      </p:sp>
      <p:graphicFrame>
        <p:nvGraphicFramePr>
          <p:cNvPr id="538" name="Google Shape;538;p61"/>
          <p:cNvGraphicFramePr/>
          <p:nvPr/>
        </p:nvGraphicFramePr>
        <p:xfrm>
          <a:off x="251200" y="32994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9410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706650">
                <a:tc>
                  <a:txBody>
                    <a:bodyPr/>
                    <a:lstStyle/>
                    <a:p>
                      <a:pPr indent="0" lvl="0" marL="0" rtl="0" algn="l">
                        <a:spcBef>
                          <a:spcPts val="0"/>
                        </a:spcBef>
                        <a:spcAft>
                          <a:spcPts val="0"/>
                        </a:spcAft>
                        <a:buNone/>
                      </a:pPr>
                      <a:r>
                        <a:rPr lang="en-GB" sz="1000" u="sng">
                          <a:latin typeface="Niramit"/>
                          <a:ea typeface="Niramit"/>
                          <a:cs typeface="Niramit"/>
                          <a:sym typeface="Niramit"/>
                        </a:rPr>
                        <a:t>How can we group and compare materials?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Provide the children with a range of different materials. What do you notice about them?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the children to group these materials. How many different groups can you make with these materials? Explore and encourage scientific discussion. Photograph the children as they do this. Share their ideas as a class.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to the children what their new science topic is. Create a mind map in books with prior </a:t>
                      </a:r>
                      <a:r>
                        <a:rPr lang="en-GB" sz="1000">
                          <a:latin typeface="Niramit"/>
                          <a:ea typeface="Niramit"/>
                          <a:cs typeface="Niramit"/>
                          <a:sym typeface="Niramit"/>
                        </a:rPr>
                        <a:t>knowledge</a:t>
                      </a:r>
                      <a:r>
                        <a:rPr lang="en-GB" sz="1000">
                          <a:latin typeface="Niramit"/>
                          <a:ea typeface="Niramit"/>
                          <a:cs typeface="Niramit"/>
                          <a:sym typeface="Niramit"/>
                        </a:rPr>
                        <a:t> in to add to throughout the topic.</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is a mixture</a:t>
                      </a:r>
                      <a:r>
                        <a:rPr lang="en-GB" sz="1000" u="sng">
                          <a:solidFill>
                            <a:schemeClr val="dk1"/>
                          </a:solidFill>
                          <a:latin typeface="Niramit"/>
                          <a:ea typeface="Niramit"/>
                          <a:cs typeface="Niramit"/>
                          <a:sym typeface="Niramit"/>
                        </a:rPr>
                        <a:t>? </a:t>
                      </a:r>
                      <a:endParaRPr i="1"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3 different substances in cups (e.g. water, dilute juice, salt water). Which do you think is a mixture? Discuss.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a mixture and what this means. Look back at the different cups and ask the children to think again about which is a mixture.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different photographs of mixtures and ask them compare.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their findings and write a definition of mixture in their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can we separate a mixture</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a mixture and how are these created?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different photographs of a </a:t>
                      </a:r>
                      <a:r>
                        <a:rPr lang="en-GB" sz="1000">
                          <a:latin typeface="Niramit"/>
                          <a:ea typeface="Niramit"/>
                          <a:cs typeface="Niramit"/>
                          <a:sym typeface="Niramit"/>
                        </a:rPr>
                        <a:t>mixture</a:t>
                      </a:r>
                      <a:r>
                        <a:rPr lang="en-GB" sz="1000">
                          <a:latin typeface="Niramit"/>
                          <a:ea typeface="Niramit"/>
                          <a:cs typeface="Niramit"/>
                          <a:sym typeface="Niramit"/>
                        </a:rPr>
                        <a:t> on the board. Ask them how they might separate these mixtures. Write down predictions and put into working wall.</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the children with different mixtures on their tables and work around each one and separate them using different methods (e.g. magnets, sieve, filtration).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results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does insoluble mean</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can we separate a mixture? What did we look at last week?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 cup of salt water with sand. Explain what is in this mixture. How might we separate these things?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Will filtration work to separate each substance?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does insoluble mean? Teach children meaning of both soluble and insoluble.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Review - how might we separate? Test.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the test in their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is a reversible change?</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does soluble and insoluble mean?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 piece of toast. How have I changed this? How did I make this?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Can I get the piece of bread back to its original form?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difference between a reversible and irreversible change.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different examples of each and classify them into irreversible and reversible.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findings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Are chemical reactions reversible</a:t>
                      </a:r>
                      <a:r>
                        <a:rPr lang="en-GB" sz="1000" u="sng">
                          <a:solidFill>
                            <a:schemeClr val="dk1"/>
                          </a:solidFill>
                          <a:latin typeface="Niramit"/>
                          <a:ea typeface="Niramit"/>
                          <a:cs typeface="Niramit"/>
                          <a:sym typeface="Niramit"/>
                        </a:rPr>
                        <a:t>?</a:t>
                      </a:r>
                      <a:endParaRPr i="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does reversible and irreversible mean? Why are some changes irreversible?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the reaction between bicarb and vinegar. If I mixed these two substances together, what might happen? Then mix. Can I reverse this change and get the bicarb back? Why/why not?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that some reactions create a new material or a </a:t>
                      </a:r>
                      <a:r>
                        <a:rPr lang="en-GB" sz="1000">
                          <a:latin typeface="Niramit"/>
                          <a:ea typeface="Niramit"/>
                          <a:cs typeface="Niramit"/>
                          <a:sym typeface="Niramit"/>
                        </a:rPr>
                        <a:t>permanent</a:t>
                      </a:r>
                      <a:r>
                        <a:rPr lang="en-GB" sz="1000">
                          <a:latin typeface="Niramit"/>
                          <a:ea typeface="Niramit"/>
                          <a:cs typeface="Niramit"/>
                          <a:sym typeface="Niramit"/>
                        </a:rPr>
                        <a:t> change e.g. burning.</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39" name="Google Shape;539;p61"/>
          <p:cNvSpPr txBox="1"/>
          <p:nvPr/>
        </p:nvSpPr>
        <p:spPr>
          <a:xfrm>
            <a:off x="251125" y="5504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2- Properties and Changes to Materials</a:t>
            </a:r>
            <a:endParaRPr b="1" sz="2000">
              <a:latin typeface="Niramit"/>
              <a:ea typeface="Niramit"/>
              <a:cs typeface="Niramit"/>
              <a:sym typeface="Niramit"/>
            </a:endParaRPr>
          </a:p>
        </p:txBody>
      </p:sp>
      <p:graphicFrame>
        <p:nvGraphicFramePr>
          <p:cNvPr id="540" name="Google Shape;540;p61"/>
          <p:cNvGraphicFramePr/>
          <p:nvPr/>
        </p:nvGraphicFramePr>
        <p:xfrm>
          <a:off x="164275" y="985605"/>
          <a:ext cx="3000000" cy="3000000"/>
        </p:xfrm>
        <a:graphic>
          <a:graphicData uri="http://schemas.openxmlformats.org/drawingml/2006/table">
            <a:tbl>
              <a:tblPr>
                <a:noFill/>
                <a:tableStyleId>{D04F093B-4580-49F1-89EE-6A782F4942D1}</a:tableStyleId>
              </a:tblPr>
              <a:tblGrid>
                <a:gridCol w="4115625"/>
                <a:gridCol w="6211125"/>
              </a:tblGrid>
              <a:tr h="34670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2024325">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Thermal/electrical insulator/conductor, change of state, mixture, dissolve, solution, soluble, insoluble, filter, sieve, </a:t>
                      </a:r>
                      <a:r>
                        <a:rPr lang="en-GB" sz="1000">
                          <a:solidFill>
                            <a:schemeClr val="dk1"/>
                          </a:solidFill>
                          <a:latin typeface="Niramit"/>
                          <a:ea typeface="Niramit"/>
                          <a:cs typeface="Niramit"/>
                          <a:sym typeface="Niramit"/>
                        </a:rPr>
                        <a:t>burning, rusting, </a:t>
                      </a:r>
                      <a:r>
                        <a:rPr lang="en-GB" sz="1000">
                          <a:solidFill>
                            <a:schemeClr val="dk1"/>
                          </a:solidFill>
                          <a:latin typeface="Niramit"/>
                          <a:ea typeface="Niramit"/>
                          <a:cs typeface="Niramit"/>
                          <a:sym typeface="Niramit"/>
                        </a:rPr>
                        <a:t>reversible/non-reversible change, new material</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Compare and group together everyday materials on the basis of their properties, including their hardness, solubility, transparency, conductivity (electrical and thermal), and response to magnets.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Know that some materials will dissolve in liquid to form a solution, and describe how to recover a substance from a solution.</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Use knowledge of solids, liquids and gases to decide how mixtures might be separated, including through filtering, sieving and evaporating.</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Give reasons, based on evidence from comparative and fair tests, for the particular uses of everyday materials, including metals, wood and plastic.</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Demonstrate that dissolving, mixing and changes of state are reversible changes.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Explain that some changes result in the formation of new materials, and that this kind of change is not usually reversible, including changes associated with burning and the action of acid on  bicarbonate of soda.</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7"/>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97" name="Google Shape;97;p17"/>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98" name="Google Shape;98;p17"/>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4</a:t>
            </a:r>
            <a:r>
              <a:rPr b="1" lang="en-GB" sz="2600">
                <a:solidFill>
                  <a:schemeClr val="lt1"/>
                </a:solidFill>
                <a:latin typeface="Niramit"/>
                <a:ea typeface="Niramit"/>
                <a:cs typeface="Niramit"/>
                <a:sym typeface="Niramit"/>
              </a:rPr>
              <a:t>. UKS2 UNITS</a:t>
            </a:r>
            <a:endParaRPr b="1" sz="2600">
              <a:solidFill>
                <a:schemeClr val="lt1"/>
              </a:solidFill>
              <a:latin typeface="Niramit"/>
              <a:ea typeface="Niramit"/>
              <a:cs typeface="Niramit"/>
              <a:sym typeface="Niramit"/>
            </a:endParaRPr>
          </a:p>
        </p:txBody>
      </p:sp>
      <p:sp>
        <p:nvSpPr>
          <p:cNvPr id="99" name="Google Shape;99;p17"/>
          <p:cNvSpPr txBox="1"/>
          <p:nvPr/>
        </p:nvSpPr>
        <p:spPr>
          <a:xfrm>
            <a:off x="251125" y="630500"/>
            <a:ext cx="10163700" cy="461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1800">
                <a:solidFill>
                  <a:schemeClr val="dk1"/>
                </a:solidFill>
                <a:latin typeface="Niramit"/>
                <a:ea typeface="Niramit"/>
                <a:cs typeface="Niramit"/>
                <a:sym typeface="Niramit"/>
              </a:rPr>
              <a:t>U</a:t>
            </a:r>
            <a:r>
              <a:rPr b="1" lang="en-GB" sz="1800">
                <a:solidFill>
                  <a:schemeClr val="dk1"/>
                </a:solidFill>
                <a:latin typeface="Niramit"/>
                <a:ea typeface="Niramit"/>
                <a:cs typeface="Niramit"/>
                <a:sym typeface="Niramit"/>
              </a:rPr>
              <a:t>KS2 Science</a:t>
            </a:r>
            <a:r>
              <a:rPr b="1" lang="en-GB" sz="1800">
                <a:latin typeface="Niramit"/>
                <a:ea typeface="Niramit"/>
                <a:cs typeface="Niramit"/>
                <a:sym typeface="Niramit"/>
              </a:rPr>
              <a:t> is formed of 10 units and this is the recommended sequence:</a:t>
            </a:r>
            <a:endParaRPr>
              <a:latin typeface="Niramit"/>
              <a:ea typeface="Niramit"/>
              <a:cs typeface="Niramit"/>
              <a:sym typeface="Niramit"/>
            </a:endParaRPr>
          </a:p>
        </p:txBody>
      </p:sp>
      <p:graphicFrame>
        <p:nvGraphicFramePr>
          <p:cNvPr id="100" name="Google Shape;100;p17"/>
          <p:cNvGraphicFramePr/>
          <p:nvPr/>
        </p:nvGraphicFramePr>
        <p:xfrm>
          <a:off x="251125" y="1052575"/>
          <a:ext cx="3000000" cy="3000000"/>
        </p:xfrm>
        <a:graphic>
          <a:graphicData uri="http://schemas.openxmlformats.org/drawingml/2006/table">
            <a:tbl>
              <a:tblPr>
                <a:noFill/>
                <a:tableStyleId>{D04F093B-4580-49F1-89EE-6A782F4942D1}</a:tableStyleId>
              </a:tblPr>
              <a:tblGrid>
                <a:gridCol w="7511500"/>
                <a:gridCol w="2652200"/>
              </a:tblGrid>
              <a:tr h="426700">
                <a:tc>
                  <a:txBody>
                    <a:bodyPr/>
                    <a:lstStyle/>
                    <a:p>
                      <a:pPr indent="0" lvl="0" marL="0" rtl="0" algn="l">
                        <a:spcBef>
                          <a:spcPts val="0"/>
                        </a:spcBef>
                        <a:spcAft>
                          <a:spcPts val="0"/>
                        </a:spcAft>
                        <a:buNone/>
                      </a:pPr>
                      <a:r>
                        <a:rPr b="1" lang="en-GB" sz="1600">
                          <a:latin typeface="Niramit"/>
                          <a:ea typeface="Niramit"/>
                          <a:cs typeface="Niramit"/>
                          <a:sym typeface="Niramit"/>
                        </a:rPr>
                        <a:t>Unit Title</a:t>
                      </a:r>
                      <a:endParaRPr b="1" sz="1600">
                        <a:latin typeface="Niramit"/>
                        <a:ea typeface="Niramit"/>
                        <a:cs typeface="Niramit"/>
                        <a:sym typeface="Niramit"/>
                      </a:endParaRPr>
                    </a:p>
                  </a:txBody>
                  <a:tcPr marT="91425" marB="91425" marR="91425" marL="91425">
                    <a:lnL cap="flat" cmpd="sng" w="9525">
                      <a:solidFill>
                        <a:schemeClr val="lt1"/>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tcPr>
                </a:tc>
                <a:tc>
                  <a:txBody>
                    <a:bodyPr/>
                    <a:lstStyle/>
                    <a:p>
                      <a:pPr indent="0" lvl="0" marL="0" rtl="0" algn="l">
                        <a:spcBef>
                          <a:spcPts val="0"/>
                        </a:spcBef>
                        <a:spcAft>
                          <a:spcPts val="0"/>
                        </a:spcAft>
                        <a:buNone/>
                      </a:pPr>
                      <a:r>
                        <a:rPr b="1" lang="en-GB" sz="1600">
                          <a:latin typeface="Niramit"/>
                          <a:ea typeface="Niramit"/>
                          <a:cs typeface="Niramit"/>
                          <a:sym typeface="Niramit"/>
                        </a:rPr>
                        <a:t>Target Year Group</a:t>
                      </a:r>
                      <a:endParaRPr b="1" sz="1600">
                        <a:latin typeface="Niramit"/>
                        <a:ea typeface="Niramit"/>
                        <a:cs typeface="Niramit"/>
                        <a:sym typeface="Niramit"/>
                      </a:endParaRPr>
                    </a:p>
                  </a:txBody>
                  <a:tcPr marT="91425" marB="91425" marR="91425" marL="91425">
                    <a:lnL cap="flat" cmpd="sng" w="9525">
                      <a:solidFill>
                        <a:schemeClr val="lt1"/>
                      </a:solidFill>
                      <a:prstDash val="solid"/>
                      <a:round/>
                      <a:headEnd len="sm" w="sm" type="none"/>
                      <a:tailEnd len="sm" w="sm" type="none"/>
                    </a:lnL>
                    <a:lnR cap="flat" cmpd="sng" w="9525">
                      <a:solidFill>
                        <a:schemeClr val="lt1"/>
                      </a:solidFill>
                      <a:prstDash val="solid"/>
                      <a:round/>
                      <a:headEnd len="sm" w="sm" type="none"/>
                      <a:tailEnd len="sm" w="sm" type="none"/>
                    </a:lnR>
                    <a:lnT cap="flat" cmpd="sng" w="9525">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Earth and Space</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latin typeface="Niramit"/>
                          <a:ea typeface="Niramit"/>
                          <a:cs typeface="Niramit"/>
                          <a:sym typeface="Niramit"/>
                        </a:rPr>
                        <a:t>Year 5</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Forces and Magnets</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Year 5</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Animals inc. Humans (Human life cycle)</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Clr>
                          <a:schemeClr val="dk1"/>
                        </a:buClr>
                        <a:buSzPts val="1100"/>
                        <a:buFont typeface="Arial"/>
                        <a:buNone/>
                      </a:pPr>
                      <a:r>
                        <a:rPr lang="en-GB" sz="1800">
                          <a:solidFill>
                            <a:schemeClr val="dk1"/>
                          </a:solidFill>
                          <a:latin typeface="Niramit"/>
                          <a:ea typeface="Niramit"/>
                          <a:cs typeface="Niramit"/>
                          <a:sym typeface="Niramit"/>
                        </a:rPr>
                        <a:t>Year 5</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Living Things and their Habitats (Life cycles and reproduction)</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latin typeface="Niramit"/>
                          <a:ea typeface="Niramit"/>
                          <a:cs typeface="Niramit"/>
                          <a:sym typeface="Niramit"/>
                        </a:rPr>
                        <a:t>Year 5</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Properties and Changes to Materials</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latin typeface="Niramit"/>
                          <a:ea typeface="Niramit"/>
                          <a:cs typeface="Niramit"/>
                          <a:sym typeface="Niramit"/>
                        </a:rPr>
                        <a:t>Year 5</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Living Things and their Habitats (classification of living things)</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latin typeface="Niramit"/>
                          <a:ea typeface="Niramit"/>
                          <a:cs typeface="Niramit"/>
                          <a:sym typeface="Niramit"/>
                        </a:rPr>
                        <a:t>Year 6</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Electricity</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latin typeface="Niramit"/>
                          <a:ea typeface="Niramit"/>
                          <a:cs typeface="Niramit"/>
                          <a:sym typeface="Niramit"/>
                        </a:rPr>
                        <a:t>Year 6</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Animals inc. Humans (Circulatory system)</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latin typeface="Niramit"/>
                          <a:ea typeface="Niramit"/>
                          <a:cs typeface="Niramit"/>
                          <a:sym typeface="Niramit"/>
                        </a:rPr>
                        <a:t>Year 6</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Light</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latin typeface="Niramit"/>
                          <a:ea typeface="Niramit"/>
                          <a:cs typeface="Niramit"/>
                          <a:sym typeface="Niramit"/>
                        </a:rPr>
                        <a:t>Year 6</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611350">
                <a:tc>
                  <a:txBody>
                    <a:bodyPr/>
                    <a:lstStyle/>
                    <a:p>
                      <a:pPr indent="0" lvl="0" marL="0" rtl="0" algn="l">
                        <a:spcBef>
                          <a:spcPts val="0"/>
                        </a:spcBef>
                        <a:spcAft>
                          <a:spcPts val="0"/>
                        </a:spcAft>
                        <a:buNone/>
                      </a:pPr>
                      <a:r>
                        <a:rPr lang="en-GB" sz="1800">
                          <a:latin typeface="Niramit"/>
                          <a:ea typeface="Niramit"/>
                          <a:cs typeface="Niramit"/>
                          <a:sym typeface="Niramit"/>
                        </a:rPr>
                        <a:t>Evolution</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ctr">
                        <a:spcBef>
                          <a:spcPts val="0"/>
                        </a:spcBef>
                        <a:spcAft>
                          <a:spcPts val="0"/>
                        </a:spcAft>
                        <a:buNone/>
                      </a:pPr>
                      <a:r>
                        <a:rPr lang="en-GB" sz="1800">
                          <a:latin typeface="Niramit"/>
                          <a:ea typeface="Niramit"/>
                          <a:cs typeface="Niramit"/>
                          <a:sym typeface="Niramit"/>
                        </a:rPr>
                        <a:t>Year 6</a:t>
                      </a:r>
                      <a:endParaRPr sz="18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4" name="Shape 544"/>
        <p:cNvGrpSpPr/>
        <p:nvPr/>
      </p:nvGrpSpPr>
      <p:grpSpPr>
        <a:xfrm>
          <a:off x="0" y="0"/>
          <a:ext cx="0" cy="0"/>
          <a:chOff x="0" y="0"/>
          <a:chExt cx="0" cy="0"/>
        </a:xfrm>
      </p:grpSpPr>
      <p:sp>
        <p:nvSpPr>
          <p:cNvPr id="545" name="Google Shape;545;p62"/>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546" name="Google Shape;546;p62"/>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547" name="Google Shape;547;p62"/>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Reversible changes include heating, cooling, melting, dissolving and evaporating.</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Irreversible changes include burning, rusting, decaying and chemical reactions.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Irreversible changes are usually accompanied by one or more of these signs: a gas is produced; light is produced; a smell is produced or the smell changes; the colour changes; sound is produced, or the temperature changes.</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548" name="Google Shape;548;p62"/>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 Children learnt that electrical conductors allow electricity to flow through them, whereas insulators do not. They learnt that common electrical conductors are metals and that common insulators include wood, glass, plastic and rubber. In Year 3, children learnt that some materials have magnetic properties and that magnetic materials are attracted to magnets.  They learnt that all magnetic materials are metals but not all metals are magnetic (iron is a magnetic metal). In Year 2, children learnt that a material's physical properties make it suitable for particular purposes and that many materials are used for more than one purpose. In Year 1, children learnt that materials have different properties.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wider properties of materials and their uses. They learn about mixtures and how they can be separated using sieving, filtration and evaporation. They study reversible and irreversible changes, and use common indicators to identify irreversible changes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49" name="Google Shape;549;p62"/>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2 - </a:t>
            </a:r>
            <a:r>
              <a:rPr b="1" lang="en-GB" sz="2000">
                <a:solidFill>
                  <a:schemeClr val="dk1"/>
                </a:solidFill>
                <a:latin typeface="Niramit"/>
                <a:ea typeface="Niramit"/>
                <a:cs typeface="Niramit"/>
                <a:sym typeface="Niramit"/>
              </a:rPr>
              <a:t>Properties and Changes to Materials</a:t>
            </a:r>
            <a:endParaRPr/>
          </a:p>
        </p:txBody>
      </p:sp>
      <p:pic>
        <p:nvPicPr>
          <p:cNvPr id="550" name="Google Shape;550;p62"/>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4" name="Shape 554"/>
        <p:cNvGrpSpPr/>
        <p:nvPr/>
      </p:nvGrpSpPr>
      <p:grpSpPr>
        <a:xfrm>
          <a:off x="0" y="0"/>
          <a:ext cx="0" cy="0"/>
          <a:chOff x="0" y="0"/>
          <a:chExt cx="0" cy="0"/>
        </a:xfrm>
      </p:grpSpPr>
      <p:sp>
        <p:nvSpPr>
          <p:cNvPr id="555" name="Google Shape;555;p63"/>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56" name="Google Shape;556;p63"/>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557" name="Google Shape;557;p63"/>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 UKS2 UNIT BREAKDOWNS</a:t>
            </a:r>
            <a:endParaRPr b="1" sz="2600">
              <a:solidFill>
                <a:schemeClr val="lt1"/>
              </a:solidFill>
              <a:latin typeface="Niramit"/>
              <a:ea typeface="Niramit"/>
              <a:cs typeface="Niramit"/>
              <a:sym typeface="Niramit"/>
            </a:endParaRPr>
          </a:p>
        </p:txBody>
      </p:sp>
      <p:graphicFrame>
        <p:nvGraphicFramePr>
          <p:cNvPr id="558" name="Google Shape;558;p63"/>
          <p:cNvGraphicFramePr/>
          <p:nvPr/>
        </p:nvGraphicFramePr>
        <p:xfrm>
          <a:off x="251200" y="26275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32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4382850">
                <a:tc>
                  <a:txBody>
                    <a:bodyPr/>
                    <a:lstStyle/>
                    <a:p>
                      <a:pPr indent="0" lvl="0" marL="0" rtl="0" algn="l">
                        <a:spcBef>
                          <a:spcPts val="0"/>
                        </a:spcBef>
                        <a:spcAft>
                          <a:spcPts val="0"/>
                        </a:spcAft>
                        <a:buNone/>
                      </a:pPr>
                      <a:r>
                        <a:rPr lang="en-GB" sz="1000" u="sng">
                          <a:latin typeface="Niramit"/>
                          <a:ea typeface="Niramit"/>
                          <a:cs typeface="Niramit"/>
                          <a:sym typeface="Niramit"/>
                        </a:rPr>
                        <a:t>How do plants reproduce</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the children different seeds and bulbs. What are these? How are they similar?</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does a plant </a:t>
                      </a:r>
                      <a:r>
                        <a:rPr lang="en-GB" sz="1000">
                          <a:latin typeface="Niramit"/>
                          <a:ea typeface="Niramit"/>
                          <a:cs typeface="Niramit"/>
                          <a:sym typeface="Niramit"/>
                        </a:rPr>
                        <a:t>reproduce</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children about sexual reproduction of plants through the use of a </a:t>
                      </a:r>
                      <a:r>
                        <a:rPr lang="en-GB" sz="1000">
                          <a:latin typeface="Niramit"/>
                          <a:ea typeface="Niramit"/>
                          <a:cs typeface="Niramit"/>
                          <a:sym typeface="Niramit"/>
                        </a:rPr>
                        <a:t>pollinator.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Use a diagram of a plant to show the sexual organs of a plant.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Use the wotsit experiment to demonstrate reproduction in plants (cut out of a bee, wotsits crushed on a plate, pick up and then fly to another plate that has double sided tape and lands on. WHat happens?).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Label diagram in book.</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 plants reproduce</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happens when a plant sexually reproduces?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sexual reproduction of a plant.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about asexual reproduction.</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this means and how a plant asexually reproduces.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Which plants sexually and asexually reproduce? Look at examples.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create a table in books that outlines the difference between both reproduction strategies of a plant.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Which do you think would be the most successful for a plant to use?</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the lifecycle of a mammal</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a:t>
                      </a:r>
                      <a:r>
                        <a:rPr lang="en-GB" sz="1000" u="sng">
                          <a:solidFill>
                            <a:schemeClr val="hlink"/>
                          </a:solidFill>
                          <a:latin typeface="Niramit"/>
                          <a:ea typeface="Niramit"/>
                          <a:cs typeface="Niramit"/>
                          <a:sym typeface="Niramit"/>
                          <a:hlinkClick r:id="rId4"/>
                        </a:rPr>
                        <a:t>What is the human life cycle?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Revisit the features of a mammal (e.g. warm blooded, give birth to live young, feed offspring milk etc)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Do all mammals have the same life cycle?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Compare the life cycle of a human and other examples of mammals - e.g. lion, giraffe, elephant, dog, cat.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draw diagrams in books of at least 3 different mammal life cycles.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does the life cycle of an insect compare to an amphibian</a:t>
                      </a:r>
                      <a:r>
                        <a:rPr lang="en-GB" sz="1000" u="sng">
                          <a:latin typeface="Niramit"/>
                          <a:ea typeface="Niramit"/>
                          <a:cs typeface="Niramit"/>
                          <a:sym typeface="Niramit"/>
                        </a:rPr>
                        <a:t>? </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Revisit - features of an insect and an amphibian.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about how animals </a:t>
                      </a:r>
                      <a:r>
                        <a:rPr lang="en-GB" sz="1000" u="sng">
                          <a:solidFill>
                            <a:schemeClr val="hlink"/>
                          </a:solidFill>
                          <a:latin typeface="Niramit"/>
                          <a:ea typeface="Niramit"/>
                          <a:cs typeface="Niramit"/>
                          <a:sym typeface="Niramit"/>
                          <a:hlinkClick r:id="rId5"/>
                        </a:rPr>
                        <a:t>reproduce sexually.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comparisons between the life cycle of an </a:t>
                      </a:r>
                      <a:r>
                        <a:rPr lang="en-GB" sz="1000" u="sng">
                          <a:solidFill>
                            <a:schemeClr val="hlink"/>
                          </a:solidFill>
                          <a:latin typeface="Niramit"/>
                          <a:ea typeface="Niramit"/>
                          <a:cs typeface="Niramit"/>
                          <a:sym typeface="Niramit"/>
                          <a:hlinkClick r:id="rId6"/>
                        </a:rPr>
                        <a:t>insect</a:t>
                      </a:r>
                      <a:r>
                        <a:rPr lang="en-GB" sz="1000">
                          <a:latin typeface="Niramit"/>
                          <a:ea typeface="Niramit"/>
                          <a:cs typeface="Niramit"/>
                          <a:sym typeface="Niramit"/>
                        </a:rPr>
                        <a:t> (egg, larva, pupa, adult) and an amphibian (e.g. </a:t>
                      </a:r>
                      <a:r>
                        <a:rPr lang="en-GB" sz="1000" u="sng">
                          <a:solidFill>
                            <a:schemeClr val="hlink"/>
                          </a:solidFill>
                          <a:latin typeface="Niramit"/>
                          <a:ea typeface="Niramit"/>
                          <a:cs typeface="Niramit"/>
                          <a:sym typeface="Niramit"/>
                          <a:hlinkClick r:id="rId7"/>
                        </a:rPr>
                        <a:t>frog</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Why are these life cycles so different?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map the life cycle of both insect and amphibian - drawing direct comparisons between both.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Have frogspawn if possible to watch the growth over time.</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How does the life cycle of a fish compare to a bird</a:t>
                      </a:r>
                      <a:r>
                        <a:rPr lang="en-GB" sz="1000" u="sng">
                          <a:solidFill>
                            <a:schemeClr val="dk1"/>
                          </a:solidFill>
                          <a:latin typeface="Niramit"/>
                          <a:ea typeface="Niramit"/>
                          <a:cs typeface="Niramit"/>
                          <a:sym typeface="Niramit"/>
                        </a:rPr>
                        <a:t>?</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Revisit - features of both a bird and fish.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animals reproduce sexually.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images of fish and bird eggs. Which animal laid these? Make direct comparisons.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Follow the life cycle of a young </a:t>
                      </a:r>
                      <a:r>
                        <a:rPr lang="en-GB" sz="1000" u="sng">
                          <a:solidFill>
                            <a:schemeClr val="hlink"/>
                          </a:solidFill>
                          <a:latin typeface="Niramit"/>
                          <a:ea typeface="Niramit"/>
                          <a:cs typeface="Niramit"/>
                          <a:sym typeface="Niramit"/>
                          <a:hlinkClick r:id="rId8"/>
                        </a:rPr>
                        <a:t>fish</a:t>
                      </a:r>
                      <a:r>
                        <a:rPr lang="en-GB" sz="1000">
                          <a:latin typeface="Niramit"/>
                          <a:ea typeface="Niramit"/>
                          <a:cs typeface="Niramit"/>
                          <a:sym typeface="Niramit"/>
                        </a:rPr>
                        <a:t> and </a:t>
                      </a:r>
                      <a:r>
                        <a:rPr lang="en-GB" sz="1000" u="sng">
                          <a:solidFill>
                            <a:schemeClr val="hlink"/>
                          </a:solidFill>
                          <a:latin typeface="Niramit"/>
                          <a:ea typeface="Niramit"/>
                          <a:cs typeface="Niramit"/>
                          <a:sym typeface="Niramit"/>
                          <a:hlinkClick r:id="rId9"/>
                        </a:rPr>
                        <a:t>bird</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Map the life cycle of a fish and a bird. Make direct comparisons between both.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Link back to life cycles of mammals, insect and amphibians - why are they all different?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record answers.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are food chains different between animals</a:t>
                      </a:r>
                      <a:r>
                        <a:rPr lang="en-GB" sz="1000" u="sng">
                          <a:latin typeface="Niramit"/>
                          <a:ea typeface="Niramit"/>
                          <a:cs typeface="Niramit"/>
                          <a:sym typeface="Niramit"/>
                        </a:rPr>
                        <a:t>?</a:t>
                      </a:r>
                      <a:endParaRPr i="1" sz="1000">
                        <a:latin typeface="Niramit"/>
                        <a:ea typeface="Niramit"/>
                        <a:cs typeface="Niramit"/>
                        <a:sym typeface="Niramit"/>
                      </a:endParaRPr>
                    </a:p>
                    <a:p>
                      <a:pPr indent="0" lvl="0" marL="0" rtl="0" algn="l">
                        <a:spcBef>
                          <a:spcPts val="0"/>
                        </a:spcBef>
                        <a:spcAft>
                          <a:spcPts val="0"/>
                        </a:spcAft>
                        <a:buNone/>
                      </a:pPr>
                      <a:r>
                        <a:t/>
                      </a:r>
                      <a:endParaRPr i="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Life cycles of all animals.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a life cycle? In </a:t>
                      </a:r>
                      <a:r>
                        <a:rPr lang="en-GB" sz="1000">
                          <a:latin typeface="Niramit"/>
                          <a:ea typeface="Niramit"/>
                          <a:cs typeface="Niramit"/>
                          <a:sym typeface="Niramit"/>
                        </a:rPr>
                        <a:t>order</a:t>
                      </a:r>
                      <a:r>
                        <a:rPr lang="en-GB" sz="1000">
                          <a:latin typeface="Niramit"/>
                          <a:ea typeface="Niramit"/>
                          <a:cs typeface="Niramit"/>
                          <a:sym typeface="Niramit"/>
                        </a:rPr>
                        <a:t> for animals to survive, what do they need? Link to nutrients and </a:t>
                      </a:r>
                      <a:r>
                        <a:rPr lang="en-GB" sz="1000" u="sng">
                          <a:solidFill>
                            <a:schemeClr val="hlink"/>
                          </a:solidFill>
                          <a:latin typeface="Niramit"/>
                          <a:ea typeface="Niramit"/>
                          <a:cs typeface="Niramit"/>
                          <a:sym typeface="Niramit"/>
                          <a:hlinkClick r:id="rId10"/>
                        </a:rPr>
                        <a:t>food chains</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t>
                      </a:r>
                      <a:r>
                        <a:rPr lang="en-GB" sz="1000" u="sng">
                          <a:solidFill>
                            <a:schemeClr val="hlink"/>
                          </a:solidFill>
                          <a:latin typeface="Niramit"/>
                          <a:ea typeface="Niramit"/>
                          <a:cs typeface="Niramit"/>
                          <a:sym typeface="Niramit"/>
                          <a:hlinkClick r:id="rId11"/>
                        </a:rPr>
                        <a:t>a food chain</a:t>
                      </a:r>
                      <a:r>
                        <a:rPr lang="en-GB" sz="1000">
                          <a:latin typeface="Niramit"/>
                          <a:ea typeface="Niramit"/>
                          <a:cs typeface="Niramit"/>
                          <a:sym typeface="Niramit"/>
                        </a:rPr>
                        <a:t> without the predator. Who would eat this prey? </a:t>
                      </a:r>
                      <a:r>
                        <a:rPr lang="en-GB" sz="1000" u="sng">
                          <a:solidFill>
                            <a:schemeClr val="hlink"/>
                          </a:solidFill>
                          <a:latin typeface="Niramit"/>
                          <a:ea typeface="Niramit"/>
                          <a:cs typeface="Niramit"/>
                          <a:sym typeface="Niramit"/>
                          <a:hlinkClick r:id="rId12"/>
                        </a:rPr>
                        <a:t>Show different ones.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the children with cut outs of animals for them to create logical food chains. Mix up the habitats for them to link to different food chains.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map different food chains for different environments.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59" name="Google Shape;559;p63"/>
          <p:cNvSpPr txBox="1"/>
          <p:nvPr/>
        </p:nvSpPr>
        <p:spPr>
          <a:xfrm>
            <a:off x="251125" y="5504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3 - Living Things and their Habitats (Life cycles and reproduction)</a:t>
            </a:r>
            <a:endParaRPr b="1" sz="2000">
              <a:latin typeface="Niramit"/>
              <a:ea typeface="Niramit"/>
              <a:cs typeface="Niramit"/>
              <a:sym typeface="Niramit"/>
            </a:endParaRPr>
          </a:p>
        </p:txBody>
      </p:sp>
      <p:graphicFrame>
        <p:nvGraphicFramePr>
          <p:cNvPr id="560" name="Google Shape;560;p63"/>
          <p:cNvGraphicFramePr/>
          <p:nvPr/>
        </p:nvGraphicFramePr>
        <p:xfrm>
          <a:off x="164275" y="1058630"/>
          <a:ext cx="3000000" cy="3000000"/>
        </p:xfrm>
        <a:graphic>
          <a:graphicData uri="http://schemas.openxmlformats.org/drawingml/2006/table">
            <a:tbl>
              <a:tblPr>
                <a:noFill/>
                <a:tableStyleId>{D04F093B-4580-49F1-89EE-6A782F4942D1}</a:tableStyleId>
              </a:tblPr>
              <a:tblGrid>
                <a:gridCol w="5163375"/>
                <a:gridCol w="5163375"/>
              </a:tblGrid>
              <a:tr h="32100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206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life cycle, reproduction, pollination, fertilisation, asexual reproduction, seed dispersal, fruit, stigma, anther, ovary, ovule, pollen, nectar</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the differences in the life cycles of a mammal, an amphibian, an insect and a bird.</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the life process of reproduction in some plants and animals.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4" name="Shape 564"/>
        <p:cNvGrpSpPr/>
        <p:nvPr/>
      </p:nvGrpSpPr>
      <p:grpSpPr>
        <a:xfrm>
          <a:off x="0" y="0"/>
          <a:ext cx="0" cy="0"/>
          <a:chOff x="0" y="0"/>
          <a:chExt cx="0" cy="0"/>
        </a:xfrm>
      </p:grpSpPr>
      <p:sp>
        <p:nvSpPr>
          <p:cNvPr id="565" name="Google Shape;565;p64"/>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566" name="Google Shape;566;p64"/>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567" name="Google Shape;567;p64"/>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 mammal is a vertebrate, which means it has a backbone.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five key mammalian characteristics of mammals are that they produce milk to feed their young, are warm blooded, give birth to live young, have fur or hair and breathe air with lungs.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Reproduction is the process of producing offspring and is essential for the continued survival of a species.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568" name="Google Shape;568;p64"/>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 In </a:t>
                      </a:r>
                      <a:r>
                        <a:rPr lang="en-GB" sz="1000">
                          <a:solidFill>
                            <a:schemeClr val="dk1"/>
                          </a:solidFill>
                          <a:latin typeface="Ruluko"/>
                          <a:ea typeface="Ruluko"/>
                          <a:cs typeface="Ruluko"/>
                          <a:sym typeface="Ruluko"/>
                        </a:rPr>
                        <a:t>lower</a:t>
                      </a:r>
                      <a:r>
                        <a:rPr lang="en-GB" sz="1000">
                          <a:solidFill>
                            <a:schemeClr val="dk1"/>
                          </a:solidFill>
                          <a:latin typeface="Ruluko"/>
                          <a:ea typeface="Ruluko"/>
                          <a:cs typeface="Ruluko"/>
                          <a:sym typeface="Ruluko"/>
                        </a:rPr>
                        <a:t> KS2, </a:t>
                      </a:r>
                      <a:r>
                        <a:rPr lang="en-GB" sz="1000">
                          <a:solidFill>
                            <a:schemeClr val="dk1"/>
                          </a:solidFill>
                          <a:latin typeface="Ruluko"/>
                          <a:ea typeface="Ruluko"/>
                          <a:cs typeface="Ruluko"/>
                          <a:sym typeface="Ruluko"/>
                        </a:rPr>
                        <a:t>children learnt that animals have offspring that grow into adults and that different animals have different stages of growth. In EYFS, children learnt about the life cycle of the butterfly and frog.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animal life cycles, including the human life cycle. They explore human growth and development to old age, including the changes experienced during puberty and human reproduction.</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69" name="Google Shape;569;p64"/>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3 - </a:t>
            </a:r>
            <a:r>
              <a:rPr b="1" lang="en-GB" sz="2000">
                <a:solidFill>
                  <a:schemeClr val="dk1"/>
                </a:solidFill>
                <a:latin typeface="Niramit"/>
                <a:ea typeface="Niramit"/>
                <a:cs typeface="Niramit"/>
                <a:sym typeface="Niramit"/>
              </a:rPr>
              <a:t> Living Things and their Habitats (Life cycles and reproduction)</a:t>
            </a:r>
            <a:endParaRPr/>
          </a:p>
        </p:txBody>
      </p:sp>
      <p:pic>
        <p:nvPicPr>
          <p:cNvPr id="570" name="Google Shape;570;p64"/>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4" name="Shape 574"/>
        <p:cNvGrpSpPr/>
        <p:nvPr/>
      </p:nvGrpSpPr>
      <p:grpSpPr>
        <a:xfrm>
          <a:off x="0" y="0"/>
          <a:ext cx="0" cy="0"/>
          <a:chOff x="0" y="0"/>
          <a:chExt cx="0" cy="0"/>
        </a:xfrm>
      </p:grpSpPr>
      <p:sp>
        <p:nvSpPr>
          <p:cNvPr id="575" name="Google Shape;575;p65"/>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76" name="Google Shape;576;p65"/>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577" name="Google Shape;577;p65"/>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a:t>
            </a:r>
            <a:r>
              <a:rPr b="1" lang="en-GB" sz="2600">
                <a:solidFill>
                  <a:schemeClr val="lt1"/>
                </a:solidFill>
                <a:latin typeface="Niramit"/>
                <a:ea typeface="Niramit"/>
                <a:cs typeface="Niramit"/>
                <a:sym typeface="Niramit"/>
              </a:rPr>
              <a:t>. UKS2 UNIT BREAKDOWNS</a:t>
            </a:r>
            <a:endParaRPr b="1" sz="2600">
              <a:solidFill>
                <a:schemeClr val="lt1"/>
              </a:solidFill>
              <a:latin typeface="Niramit"/>
              <a:ea typeface="Niramit"/>
              <a:cs typeface="Niramit"/>
              <a:sym typeface="Niramit"/>
            </a:endParaRPr>
          </a:p>
        </p:txBody>
      </p:sp>
      <p:graphicFrame>
        <p:nvGraphicFramePr>
          <p:cNvPr id="578" name="Google Shape;578;p65"/>
          <p:cNvGraphicFramePr/>
          <p:nvPr/>
        </p:nvGraphicFramePr>
        <p:xfrm>
          <a:off x="251200" y="29323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is the solar system?</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Name all of the planets in our solar system.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Mind map what the children already know about the sun, moon and solar system.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a:t>
                      </a:r>
                      <a:r>
                        <a:rPr lang="en-GB" sz="1000" u="sng">
                          <a:solidFill>
                            <a:schemeClr val="hlink"/>
                          </a:solidFill>
                          <a:latin typeface="Niramit"/>
                          <a:ea typeface="Niramit"/>
                          <a:cs typeface="Niramit"/>
                          <a:sym typeface="Niramit"/>
                          <a:hlinkClick r:id="rId4"/>
                        </a:rPr>
                        <a:t>How did the solar system form?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Use different sized balls, or similar, to represent the sun, earth and moon. Then, expand to the planets in the solar system.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what the role of the sun is to our solar system, how the earth travels around the sun and the moon around the earth.</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 planets in our solar system differ</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are the sun, moon and earth different?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In what order do the planets go from closest to furthest from the sun?</a:t>
                      </a:r>
                      <a:endParaRPr b="1"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b="1"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do the planets differ? Compare. Come up with actions or a mnemonic to remember this.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Why are the planets different from each other? Recognise that distance from the sun changes conditions on each planet.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their findings in books.Draw/label planets movement and direction around sun.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does earth move in space</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Question - Does the sun actually move in the sky?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how earth travels around the sun, making one full orbit of the sun in 365 days.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about earth’s axis and how this links to day and night. One full rotation on this axis takes 24 hours.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5"/>
                        </a:rPr>
                        <a:t>BBC Bitesize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draw a diagram in books to represent these facts.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Why do we have day and night</a:t>
                      </a:r>
                      <a:r>
                        <a:rPr lang="en-GB" sz="1000" u="sng">
                          <a:latin typeface="Niramit"/>
                          <a:ea typeface="Niramit"/>
                          <a:cs typeface="Niramit"/>
                          <a:sym typeface="Niramit"/>
                        </a:rPr>
                        <a:t>? </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Question - Would you rather have permanent day or night?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is day formed? Why do we have night? How are the sun and moon linked to this?</a:t>
                      </a:r>
                      <a:endParaRPr b="1" sz="1000">
                        <a:latin typeface="Niramit"/>
                        <a:ea typeface="Niramit"/>
                        <a:cs typeface="Niramit"/>
                        <a:sym typeface="Niramit"/>
                      </a:endParaRPr>
                    </a:p>
                    <a:p>
                      <a:pPr indent="0" lvl="0" marL="0" rtl="0" algn="l">
                        <a:spcBef>
                          <a:spcPts val="0"/>
                        </a:spcBef>
                        <a:spcAft>
                          <a:spcPts val="0"/>
                        </a:spcAft>
                        <a:buNone/>
                      </a:pPr>
                      <a:r>
                        <a:t/>
                      </a:r>
                      <a:endParaRPr b="1"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6"/>
                        </a:rPr>
                        <a:t>BBC Teach</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7"/>
                        </a:rPr>
                        <a:t>BBC Bitesize</a:t>
                      </a:r>
                      <a:endParaRPr sz="1000">
                        <a:latin typeface="Niramit"/>
                        <a:ea typeface="Niramit"/>
                        <a:cs typeface="Niramit"/>
                        <a:sym typeface="Niramit"/>
                      </a:endParaRPr>
                    </a:p>
                    <a:p>
                      <a:pPr indent="0" lvl="0" marL="0" rtl="0" algn="l">
                        <a:spcBef>
                          <a:spcPts val="0"/>
                        </a:spcBef>
                        <a:spcAft>
                          <a:spcPts val="0"/>
                        </a:spcAft>
                        <a:buNone/>
                      </a:pPr>
                      <a:r>
                        <a:t/>
                      </a:r>
                      <a:endParaRPr b="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how the earth’s rotation whilst orbiting the sun causes day and night.</a:t>
                      </a:r>
                      <a:r>
                        <a:rPr lang="en-GB" sz="1000">
                          <a:latin typeface="Niramit"/>
                          <a:ea typeface="Niramit"/>
                          <a:cs typeface="Niramit"/>
                          <a:sym typeface="Niramit"/>
                        </a:rPr>
                        <a:t>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Challenge children to look at why different countries have different lengths of daylight. Also, why we have more daylight at different times of year.</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are lunar/solar eclipses?</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Order of planets from sun.</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u="sng">
                          <a:solidFill>
                            <a:schemeClr val="accent5"/>
                          </a:solidFill>
                          <a:latin typeface="Niramit"/>
                          <a:ea typeface="Niramit"/>
                          <a:cs typeface="Niramit"/>
                          <a:sym typeface="Niramit"/>
                          <a:hlinkClick r:id="rId8">
                            <a:extLst>
                              <a:ext uri="{A12FA001-AC4F-418D-AE19-62706E023703}">
                                <ahyp:hlinkClr val="tx"/>
                              </a:ext>
                            </a:extLst>
                          </a:hlinkClick>
                        </a:rPr>
                        <a:t>What is an eclipse?</a:t>
                      </a:r>
                      <a:r>
                        <a:rPr lang="en-GB" sz="1000">
                          <a:solidFill>
                            <a:schemeClr val="dk1"/>
                          </a:solidFill>
                          <a:latin typeface="Niramit"/>
                          <a:ea typeface="Niramit"/>
                          <a:cs typeface="Niramit"/>
                          <a:sym typeface="Niramit"/>
                        </a:rPr>
                        <a:t> Dictionary definition. Explore this concept and what it means.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Compare lunar eclipse to </a:t>
                      </a:r>
                      <a:r>
                        <a:rPr lang="en-GB" sz="1000" u="sng">
                          <a:solidFill>
                            <a:schemeClr val="accent5"/>
                          </a:solidFill>
                          <a:latin typeface="Niramit"/>
                          <a:ea typeface="Niramit"/>
                          <a:cs typeface="Niramit"/>
                          <a:sym typeface="Niramit"/>
                          <a:hlinkClick r:id="rId9">
                            <a:extLst>
                              <a:ext uri="{A12FA001-AC4F-418D-AE19-62706E023703}">
                                <ahyp:hlinkClr val="tx"/>
                              </a:ext>
                            </a:extLst>
                          </a:hlinkClick>
                        </a:rPr>
                        <a:t>solar eclipse</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Model a solar eclipse - Can use a lamp and a ball to demonstrate.</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write STEM sentences that describe both eclipses and draw diagrams and label in books.</a:t>
                      </a:r>
                      <a:endParaRPr sz="1000" u="sng">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Why does the moon look different in the sky?</a:t>
                      </a:r>
                      <a:endParaRPr b="1" sz="1000" u="sng">
                        <a:latin typeface="Niramit"/>
                        <a:ea typeface="Niramit"/>
                        <a:cs typeface="Niramit"/>
                        <a:sym typeface="Niramit"/>
                      </a:endParaRPr>
                    </a:p>
                    <a:p>
                      <a:pPr indent="0" lvl="0" marL="0" rtl="0" algn="l">
                        <a:spcBef>
                          <a:spcPts val="0"/>
                        </a:spcBef>
                        <a:spcAft>
                          <a:spcPts val="0"/>
                        </a:spcAft>
                        <a:buNone/>
                      </a:pPr>
                      <a:r>
                        <a:rPr i="1" lang="en-GB" sz="1000">
                          <a:latin typeface="Niramit"/>
                          <a:ea typeface="Niramit"/>
                          <a:cs typeface="Niramit"/>
                          <a:sym typeface="Niramit"/>
                        </a:rPr>
                        <a:t>Can link this lesson to an art activity.</a:t>
                      </a:r>
                      <a:endParaRPr i="1" sz="1000">
                        <a:latin typeface="Niramit"/>
                        <a:ea typeface="Niramit"/>
                        <a:cs typeface="Niramit"/>
                        <a:sym typeface="Niramit"/>
                      </a:endParaRPr>
                    </a:p>
                    <a:p>
                      <a:pPr indent="0" lvl="0" marL="0" rtl="0" algn="l">
                        <a:spcBef>
                          <a:spcPts val="0"/>
                        </a:spcBef>
                        <a:spcAft>
                          <a:spcPts val="0"/>
                        </a:spcAft>
                        <a:buNone/>
                      </a:pPr>
                      <a:r>
                        <a:t/>
                      </a:r>
                      <a:endParaRPr i="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does earth travel around space? How does the moon travel in space?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recognise that the moon orbits the planet and its position in relation to earth and the sun causes it to look different.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children the phases of the moon diagram.</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Oreo experiment?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draw and label the phases of the moon in sketchbooks.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79" name="Google Shape;579;p65"/>
          <p:cNvSpPr txBox="1"/>
          <p:nvPr/>
        </p:nvSpPr>
        <p:spPr>
          <a:xfrm>
            <a:off x="88075" y="65810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4- Earth and Space</a:t>
            </a:r>
            <a:endParaRPr b="1" sz="2000">
              <a:latin typeface="Niramit"/>
              <a:ea typeface="Niramit"/>
              <a:cs typeface="Niramit"/>
              <a:sym typeface="Niramit"/>
            </a:endParaRPr>
          </a:p>
        </p:txBody>
      </p:sp>
      <p:graphicFrame>
        <p:nvGraphicFramePr>
          <p:cNvPr id="580" name="Google Shape;580;p65"/>
          <p:cNvGraphicFramePr/>
          <p:nvPr/>
        </p:nvGraphicFramePr>
        <p:xfrm>
          <a:off x="251125" y="1150705"/>
          <a:ext cx="3000000" cy="3000000"/>
        </p:xfrm>
        <a:graphic>
          <a:graphicData uri="http://schemas.openxmlformats.org/drawingml/2006/table">
            <a:tbl>
              <a:tblPr>
                <a:noFill/>
                <a:tableStyleId>{D04F093B-4580-49F1-89EE-6A782F4942D1}</a:tableStyleId>
              </a:tblPr>
              <a:tblGrid>
                <a:gridCol w="5081850"/>
                <a:gridCol w="5081850"/>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solar system, orbit, sphere, Earth’s axis, planets (Mercury, Venus, Earth, Mars, Jupiter, Saturn, Uranus, Neptune) gas giant, terrestrial planet, meteor, star, crater, Sun, Moon, rotate</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the movement of the Earth, and other planets, relative to the Sun.</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the movement of the Moon relative to the Earth.</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the Sun, Earth and Moon as approximately spherical bodies.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Use the idea of the Earth’s rotation to explain day and night and the apparent movement of the sun across the sky.</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4" name="Shape 584"/>
        <p:cNvGrpSpPr/>
        <p:nvPr/>
      </p:nvGrpSpPr>
      <p:grpSpPr>
        <a:xfrm>
          <a:off x="0" y="0"/>
          <a:ext cx="0" cy="0"/>
          <a:chOff x="0" y="0"/>
          <a:chExt cx="0" cy="0"/>
        </a:xfrm>
      </p:grpSpPr>
      <p:sp>
        <p:nvSpPr>
          <p:cNvPr id="585" name="Google Shape;585;p66"/>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586" name="Google Shape;586;p66"/>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587" name="Google Shape;587;p66"/>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Solar System is made up of the Sun and everything that orbits around it.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Sun's force of gravity, created by its huge mass, keeps the planets in orbit.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There are eight planets in our Solar System: Mercury, Venus, Earth, Mars, Jupiter, Saturn, Uranus and Neptune.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Earth orbits around the Sun and a year (365.25 days) is the length of time it takes for Earth to complete a full orbit.</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588" name="Google Shape;588;p66"/>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Year 3, children learnt that light from the Sun is damaging for vision and the skin and that shadows change shape and size when the light source moves. In Year 2, the children learnt that the Earth is spherical and is covered in water and land. When it is daytime in one location, it is night time on the other side of the world. In EYFS, the children learnt that daylight hours vary throughout the year, according to the season</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our Solar System and its spherical celestial bodies. They describe the movements of the Earth and the other planets relative to the Sun, the Moon relative to Earth, and the Earth's rotation to explain day and night.</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89" name="Google Shape;589;p66"/>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4- Earth and Space</a:t>
            </a:r>
            <a:endParaRPr/>
          </a:p>
        </p:txBody>
      </p:sp>
      <p:pic>
        <p:nvPicPr>
          <p:cNvPr id="590" name="Google Shape;590;p66"/>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9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4" name="Shape 594"/>
        <p:cNvGrpSpPr/>
        <p:nvPr/>
      </p:nvGrpSpPr>
      <p:grpSpPr>
        <a:xfrm>
          <a:off x="0" y="0"/>
          <a:ext cx="0" cy="0"/>
          <a:chOff x="0" y="0"/>
          <a:chExt cx="0" cy="0"/>
        </a:xfrm>
      </p:grpSpPr>
      <p:sp>
        <p:nvSpPr>
          <p:cNvPr id="595" name="Google Shape;595;p67"/>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596" name="Google Shape;596;p67"/>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597" name="Google Shape;597;p67"/>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 UKS2 UNIT BREAKDOWNS</a:t>
            </a:r>
            <a:endParaRPr b="1" sz="2600">
              <a:solidFill>
                <a:schemeClr val="lt1"/>
              </a:solidFill>
              <a:latin typeface="Niramit"/>
              <a:ea typeface="Niramit"/>
              <a:cs typeface="Niramit"/>
              <a:sym typeface="Niramit"/>
            </a:endParaRPr>
          </a:p>
        </p:txBody>
      </p:sp>
      <p:graphicFrame>
        <p:nvGraphicFramePr>
          <p:cNvPr id="598" name="Google Shape;598;p67"/>
          <p:cNvGraphicFramePr/>
          <p:nvPr/>
        </p:nvGraphicFramePr>
        <p:xfrm>
          <a:off x="251200" y="26275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is the life cycle of a human</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Ask children to bring in a baby photo of themselves. How have you changed from then to now?</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children to image what they might look like in another 10 years time.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Map out the basic </a:t>
                      </a:r>
                      <a:r>
                        <a:rPr lang="en-GB" sz="1000" u="sng">
                          <a:solidFill>
                            <a:schemeClr val="hlink"/>
                          </a:solidFill>
                          <a:latin typeface="Niramit"/>
                          <a:ea typeface="Niramit"/>
                          <a:cs typeface="Niramit"/>
                          <a:sym typeface="Niramit"/>
                          <a:hlinkClick r:id="rId4"/>
                        </a:rPr>
                        <a:t>life cycle of a human</a:t>
                      </a:r>
                      <a:r>
                        <a:rPr lang="en-GB" sz="1000">
                          <a:latin typeface="Niramit"/>
                          <a:ea typeface="Niramit"/>
                          <a:cs typeface="Niramit"/>
                          <a:sym typeface="Niramit"/>
                        </a:rPr>
                        <a:t> from infant, toddler, child, teenager, </a:t>
                      </a:r>
                      <a:r>
                        <a:rPr lang="en-GB" sz="1000">
                          <a:latin typeface="Niramit"/>
                          <a:ea typeface="Niramit"/>
                          <a:cs typeface="Niramit"/>
                          <a:sym typeface="Niramit"/>
                        </a:rPr>
                        <a:t>young adult, adult, OAP.</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Photocopy baby photo with side-by-side photo of child now and drawn image of themselves in 10 years. Annotate and describe </a:t>
                      </a:r>
                      <a:r>
                        <a:rPr lang="en-GB" sz="1000">
                          <a:latin typeface="Niramit"/>
                          <a:ea typeface="Niramit"/>
                          <a:cs typeface="Niramit"/>
                          <a:sym typeface="Niramit"/>
                        </a:rPr>
                        <a:t>physical</a:t>
                      </a:r>
                      <a:r>
                        <a:rPr lang="en-GB" sz="1000">
                          <a:latin typeface="Niramit"/>
                          <a:ea typeface="Niramit"/>
                          <a:cs typeface="Niramit"/>
                          <a:sym typeface="Niramit"/>
                        </a:rPr>
                        <a:t> changes.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happens during puberty</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changes happen to a human throughout their lifetime?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prior learning about puberty.</a:t>
                      </a:r>
                      <a:endParaRPr b="1"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b="1"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When and why does this happen to a human?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and list different changes that happen to both sexes throughout puberty.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Provide children with </a:t>
                      </a:r>
                      <a:r>
                        <a:rPr lang="en-GB" sz="1000">
                          <a:latin typeface="Niramit"/>
                          <a:ea typeface="Niramit"/>
                          <a:cs typeface="Niramit"/>
                          <a:sym typeface="Niramit"/>
                        </a:rPr>
                        <a:t>silhouette</a:t>
                      </a:r>
                      <a:r>
                        <a:rPr lang="en-GB" sz="1000">
                          <a:latin typeface="Niramit"/>
                          <a:ea typeface="Niramit"/>
                          <a:cs typeface="Niramit"/>
                          <a:sym typeface="Niramit"/>
                        </a:rPr>
                        <a:t> outlines of human development from baby to elderly adult. Children to record physical changes and document what puberty is.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How does puberty affect our emotions?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physical changes during puberty.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might </a:t>
                      </a:r>
                      <a:r>
                        <a:rPr lang="en-GB" sz="1000">
                          <a:latin typeface="Niramit"/>
                          <a:ea typeface="Niramit"/>
                          <a:cs typeface="Niramit"/>
                          <a:sym typeface="Niramit"/>
                        </a:rPr>
                        <a:t>someone</a:t>
                      </a:r>
                      <a:r>
                        <a:rPr lang="en-GB" sz="1000">
                          <a:latin typeface="Niramit"/>
                          <a:ea typeface="Niramit"/>
                          <a:cs typeface="Niramit"/>
                          <a:sym typeface="Niramit"/>
                        </a:rPr>
                        <a:t> feel during puberty?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Discuss emotional changes during puberty. Link this to testosterone and oestrogen and how the chemical changes can cause physical and emotional changes in humans.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draw a diagram in books for both male and female changes during puberty. Record scientific physical and emotional changes.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happens to a human as they enter old age</a:t>
                      </a:r>
                      <a:r>
                        <a:rPr lang="en-GB" sz="1000" u="sng">
                          <a:latin typeface="Niramit"/>
                          <a:ea typeface="Niramit"/>
                          <a:cs typeface="Niramit"/>
                          <a:sym typeface="Niramit"/>
                        </a:rPr>
                        <a:t>? </a:t>
                      </a:r>
                      <a:endParaRPr sz="1000" u="sng">
                        <a:latin typeface="Niramit"/>
                        <a:ea typeface="Niramit"/>
                        <a:cs typeface="Niramit"/>
                        <a:sym typeface="Niramit"/>
                      </a:endParaRPr>
                    </a:p>
                    <a:p>
                      <a:pPr indent="0" lvl="0" marL="0" rtl="0" algn="l">
                        <a:spcBef>
                          <a:spcPts val="0"/>
                        </a:spcBef>
                        <a:spcAft>
                          <a:spcPts val="0"/>
                        </a:spcAft>
                        <a:buNone/>
                      </a:pPr>
                      <a:r>
                        <a:t/>
                      </a:r>
                      <a:endParaRPr sz="7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Question - At what age is someone classed as old? Explore children’s rational for their answers.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the lifecycle of a human - Focus on the difference between a young adult, adult and OAP.</a:t>
                      </a:r>
                      <a:endParaRPr sz="1000">
                        <a:latin typeface="Niramit"/>
                        <a:ea typeface="Niramit"/>
                        <a:cs typeface="Niramit"/>
                        <a:sym typeface="Niramit"/>
                      </a:endParaRPr>
                    </a:p>
                    <a:p>
                      <a:pPr indent="0" lvl="0" marL="0" rtl="0" algn="l">
                        <a:spcBef>
                          <a:spcPts val="0"/>
                        </a:spcBef>
                        <a:spcAft>
                          <a:spcPts val="0"/>
                        </a:spcAft>
                        <a:buNone/>
                      </a:pPr>
                      <a:r>
                        <a:t/>
                      </a:r>
                      <a:endParaRPr b="1"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5"/>
                        </a:rPr>
                        <a:t>Brown sisters</a:t>
                      </a:r>
                      <a:r>
                        <a:rPr lang="en-GB" sz="1000">
                          <a:latin typeface="Niramit"/>
                          <a:ea typeface="Niramit"/>
                          <a:cs typeface="Niramit"/>
                          <a:sym typeface="Niramit"/>
                        </a:rPr>
                        <a:t> - What is happening in this video? Why are they changing?</a:t>
                      </a:r>
                      <a:r>
                        <a:rPr lang="en-GB" sz="1000">
                          <a:latin typeface="Niramit"/>
                          <a:ea typeface="Niramit"/>
                          <a:cs typeface="Niramit"/>
                          <a:sym typeface="Niramit"/>
                        </a:rPr>
                        <a:t>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Give the children different scenarios - e.g. age a woman has a baby, age a man can have a baby, buy house, retire, menopause etc. Ask the children to give an age this should happen.</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label a photo of a person and describe the changes - document ages that above things happen.</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Will I look like my parent</a:t>
                      </a:r>
                      <a:r>
                        <a:rPr lang="en-GB" sz="1000" u="sng">
                          <a:solidFill>
                            <a:schemeClr val="dk1"/>
                          </a:solidFill>
                          <a:latin typeface="Niramit"/>
                          <a:ea typeface="Niramit"/>
                          <a:cs typeface="Niramit"/>
                          <a:sym typeface="Niramit"/>
                        </a:rPr>
                        <a:t>?</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If possible, as children to bring their baby photo in along with a photo of parent as a baby.</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Do you look like your parent?</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Teach the children that humans, as mammals, reproduce by finding a mate and having a child which shares genes with their parent.</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Introduce the concept of genes and that we have genes from both parents which means we will share some similarities as our parents.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Provide the children with a photo of a child and its parents - label the genetic </a:t>
                      </a:r>
                      <a:r>
                        <a:rPr lang="en-GB" sz="1000">
                          <a:solidFill>
                            <a:schemeClr val="dk1"/>
                          </a:solidFill>
                          <a:latin typeface="Niramit"/>
                          <a:ea typeface="Niramit"/>
                          <a:cs typeface="Niramit"/>
                          <a:sym typeface="Niramit"/>
                        </a:rPr>
                        <a:t>similarities</a:t>
                      </a:r>
                      <a:r>
                        <a:rPr lang="en-GB" sz="1000">
                          <a:solidFill>
                            <a:schemeClr val="dk1"/>
                          </a:solidFill>
                          <a:latin typeface="Niramit"/>
                          <a:ea typeface="Niramit"/>
                          <a:cs typeface="Niramit"/>
                          <a:sym typeface="Niramit"/>
                        </a:rPr>
                        <a:t> that can be shared with parent and offspring.</a:t>
                      </a:r>
                      <a:endParaRPr sz="1000" u="sng">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happens to a human as it goes through life?</a:t>
                      </a:r>
                      <a:endParaRPr i="1" sz="1000">
                        <a:latin typeface="Niramit"/>
                        <a:ea typeface="Niramit"/>
                        <a:cs typeface="Niramit"/>
                        <a:sym typeface="Niramit"/>
                      </a:endParaRPr>
                    </a:p>
                    <a:p>
                      <a:pPr indent="0" lvl="0" marL="0" rtl="0" algn="l">
                        <a:spcBef>
                          <a:spcPts val="0"/>
                        </a:spcBef>
                        <a:spcAft>
                          <a:spcPts val="0"/>
                        </a:spcAft>
                        <a:buNone/>
                      </a:pPr>
                      <a:r>
                        <a:t/>
                      </a:r>
                      <a:endParaRPr i="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the human lifecycle?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things happen to a human as they go through life?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Review the learning and consolidate. Address any misconceptions.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Quizziz assessment of topic to assess progress.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599" name="Google Shape;599;p67"/>
          <p:cNvSpPr txBox="1"/>
          <p:nvPr/>
        </p:nvSpPr>
        <p:spPr>
          <a:xfrm>
            <a:off x="251125" y="5504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6 - Animals including Humans (Human life cycle)</a:t>
            </a:r>
            <a:endParaRPr b="1" sz="2000">
              <a:latin typeface="Niramit"/>
              <a:ea typeface="Niramit"/>
              <a:cs typeface="Niramit"/>
              <a:sym typeface="Niramit"/>
            </a:endParaRPr>
          </a:p>
        </p:txBody>
      </p:sp>
      <p:graphicFrame>
        <p:nvGraphicFramePr>
          <p:cNvPr id="600" name="Google Shape;600;p67"/>
          <p:cNvGraphicFramePr/>
          <p:nvPr/>
        </p:nvGraphicFramePr>
        <p:xfrm>
          <a:off x="164275" y="1058630"/>
          <a:ext cx="3000000" cy="3000000"/>
        </p:xfrm>
        <a:graphic>
          <a:graphicData uri="http://schemas.openxmlformats.org/drawingml/2006/table">
            <a:tbl>
              <a:tblPr>
                <a:noFill/>
                <a:tableStyleId>{D04F093B-4580-49F1-89EE-6A782F4942D1}</a:tableStyleId>
              </a:tblPr>
              <a:tblGrid>
                <a:gridCol w="5163375"/>
                <a:gridCol w="5163375"/>
              </a:tblGrid>
              <a:tr h="32100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20615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puberty, life-cycle, reproduce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Imprima"/>
                          <a:ea typeface="Imprima"/>
                          <a:cs typeface="Imprima"/>
                          <a:sym typeface="Imprima"/>
                        </a:rPr>
                        <a:t>Describe the changes as humans develop to old age.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4" name="Shape 604"/>
        <p:cNvGrpSpPr/>
        <p:nvPr/>
      </p:nvGrpSpPr>
      <p:grpSpPr>
        <a:xfrm>
          <a:off x="0" y="0"/>
          <a:ext cx="0" cy="0"/>
          <a:chOff x="0" y="0"/>
          <a:chExt cx="0" cy="0"/>
        </a:xfrm>
      </p:grpSpPr>
      <p:sp>
        <p:nvSpPr>
          <p:cNvPr id="605" name="Google Shape;605;p68"/>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606" name="Google Shape;606;p68"/>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607" name="Google Shape;607;p68"/>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Reproduction is the process of producing offspring and is essential for the continued survival of a species.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 humans age, many of the body's systems gradually decline, leading to the changes seen in older people.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608" name="Google Shape;608;p68"/>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Previously, children learnt that animals have offspring that grow into adults and that different animals have different stages of growth. In EYFS, children learnt about the life cycle of the butterfly and frog.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animal life cycles, including the human life cycle. They explore human growth and development to old age, including the changes experienced during puberty and human reproduction.</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09" name="Google Shape;609;p68"/>
          <p:cNvSpPr txBox="1"/>
          <p:nvPr/>
        </p:nvSpPr>
        <p:spPr>
          <a:xfrm>
            <a:off x="311850" y="803825"/>
            <a:ext cx="93261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6- </a:t>
            </a:r>
            <a:r>
              <a:rPr b="1" lang="en-GB" sz="2000">
                <a:solidFill>
                  <a:schemeClr val="dk1"/>
                </a:solidFill>
                <a:latin typeface="Niramit"/>
                <a:ea typeface="Niramit"/>
                <a:cs typeface="Niramit"/>
                <a:sym typeface="Niramit"/>
              </a:rPr>
              <a:t> Animals including Humans (Human life cycle)</a:t>
            </a:r>
            <a:endParaRPr b="1" sz="2000">
              <a:solidFill>
                <a:schemeClr val="dk1"/>
              </a:solidFill>
              <a:latin typeface="Niramit"/>
              <a:ea typeface="Niramit"/>
              <a:cs typeface="Niramit"/>
              <a:sym typeface="Niramit"/>
            </a:endParaRPr>
          </a:p>
          <a:p>
            <a:pPr indent="0" lvl="0" marL="0" rtl="0" algn="l">
              <a:spcBef>
                <a:spcPts val="0"/>
              </a:spcBef>
              <a:spcAft>
                <a:spcPts val="0"/>
              </a:spcAft>
              <a:buNone/>
            </a:pPr>
            <a:r>
              <a:t/>
            </a:r>
            <a:endParaRPr b="1" sz="2000">
              <a:solidFill>
                <a:schemeClr val="dk1"/>
              </a:solidFill>
              <a:latin typeface="Niramit"/>
              <a:ea typeface="Niramit"/>
              <a:cs typeface="Niramit"/>
              <a:sym typeface="Niramit"/>
            </a:endParaRPr>
          </a:p>
        </p:txBody>
      </p:sp>
      <p:pic>
        <p:nvPicPr>
          <p:cNvPr id="610" name="Google Shape;610;p68"/>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4" name="Shape 614"/>
        <p:cNvGrpSpPr/>
        <p:nvPr/>
      </p:nvGrpSpPr>
      <p:grpSpPr>
        <a:xfrm>
          <a:off x="0" y="0"/>
          <a:ext cx="0" cy="0"/>
          <a:chOff x="0" y="0"/>
          <a:chExt cx="0" cy="0"/>
        </a:xfrm>
      </p:grpSpPr>
      <p:sp>
        <p:nvSpPr>
          <p:cNvPr id="615" name="Google Shape;615;p69"/>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16" name="Google Shape;616;p69"/>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617" name="Google Shape;617;p69"/>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 UKS2 UNIT BREAKDOWNS</a:t>
            </a:r>
            <a:endParaRPr b="1" sz="2600">
              <a:solidFill>
                <a:schemeClr val="lt1"/>
              </a:solidFill>
              <a:latin typeface="Niramit"/>
              <a:ea typeface="Niramit"/>
              <a:cs typeface="Niramit"/>
              <a:sym typeface="Niramit"/>
            </a:endParaRPr>
          </a:p>
        </p:txBody>
      </p:sp>
      <p:graphicFrame>
        <p:nvGraphicFramePr>
          <p:cNvPr id="618" name="Google Shape;618;p69"/>
          <p:cNvGraphicFramePr/>
          <p:nvPr/>
        </p:nvGraphicFramePr>
        <p:xfrm>
          <a:off x="251200" y="28422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9410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706650">
                <a:tc>
                  <a:txBody>
                    <a:bodyPr/>
                    <a:lstStyle/>
                    <a:p>
                      <a:pPr indent="0" lvl="0" marL="0" rtl="0" algn="l">
                        <a:spcBef>
                          <a:spcPts val="0"/>
                        </a:spcBef>
                        <a:spcAft>
                          <a:spcPts val="0"/>
                        </a:spcAft>
                        <a:buNone/>
                      </a:pPr>
                      <a:r>
                        <a:rPr lang="en-GB" sz="1000" u="sng">
                          <a:latin typeface="Niramit"/>
                          <a:ea typeface="Niramit"/>
                          <a:cs typeface="Niramit"/>
                          <a:sym typeface="Niramit"/>
                        </a:rPr>
                        <a:t>What are keys and classification</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Provide the children with a range of different animals/living things. What do they notice?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work in groups to classify the different living things into groups of their choosing. How many different ways can they do this?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what classification means and look at different ways they can group things based on appearance, order, group etc. Model creating a classification system with key.</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then create at least one of their own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Why do we use classification systems?</a:t>
                      </a:r>
                      <a:r>
                        <a:rPr lang="en-GB" sz="1000" u="sng">
                          <a:solidFill>
                            <a:schemeClr val="dk1"/>
                          </a:solidFill>
                          <a:latin typeface="Niramit"/>
                          <a:ea typeface="Niramit"/>
                          <a:cs typeface="Niramit"/>
                          <a:sym typeface="Niramit"/>
                        </a:rPr>
                        <a:t> </a:t>
                      </a:r>
                      <a:endParaRPr i="1"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what classification means.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back over their classifications from the previous lesson. WHy did they group these animals in this way?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Why do we classify animals? Explain the purpose behind classification.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another classification group and write an explanation as to why they have classified this group. Repeat.</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are </a:t>
                      </a:r>
                      <a:r>
                        <a:rPr lang="en-GB" sz="1000" u="sng">
                          <a:solidFill>
                            <a:schemeClr val="dk1"/>
                          </a:solidFill>
                          <a:latin typeface="Niramit"/>
                          <a:ea typeface="Niramit"/>
                          <a:cs typeface="Niramit"/>
                          <a:sym typeface="Niramit"/>
                        </a:rPr>
                        <a:t>microorganisms</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does classification mean?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4"/>
                        </a:rPr>
                        <a:t>Zoom in and zoom out</a:t>
                      </a:r>
                      <a:r>
                        <a:rPr lang="en-GB" sz="1000">
                          <a:latin typeface="Niramit"/>
                          <a:ea typeface="Niramit"/>
                          <a:cs typeface="Niramit"/>
                          <a:sym typeface="Niramit"/>
                        </a:rPr>
                        <a:t> - What is this?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about </a:t>
                      </a:r>
                      <a:r>
                        <a:rPr lang="en-GB" sz="1000" u="sng">
                          <a:solidFill>
                            <a:schemeClr val="hlink"/>
                          </a:solidFill>
                          <a:latin typeface="Niramit"/>
                          <a:ea typeface="Niramit"/>
                          <a:cs typeface="Niramit"/>
                          <a:sym typeface="Niramit"/>
                          <a:hlinkClick r:id="rId5"/>
                        </a:rPr>
                        <a:t>microorganisms</a:t>
                      </a:r>
                      <a:r>
                        <a:rPr lang="en-GB" sz="1000">
                          <a:latin typeface="Niramit"/>
                          <a:ea typeface="Niramit"/>
                          <a:cs typeface="Niramit"/>
                          <a:sym typeface="Niramit"/>
                        </a:rPr>
                        <a:t> - both good and bad.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microorganisms in different settings - e.g. plankton in the sea, fungi, germs etc.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role do  microorganisms play in the environment</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a microorganism?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Are </a:t>
                      </a:r>
                      <a:r>
                        <a:rPr lang="en-GB" sz="1000">
                          <a:latin typeface="Niramit"/>
                          <a:ea typeface="Niramit"/>
                          <a:cs typeface="Niramit"/>
                          <a:sym typeface="Niramit"/>
                        </a:rPr>
                        <a:t>microorganisms</a:t>
                      </a:r>
                      <a:r>
                        <a:rPr lang="en-GB" sz="1000">
                          <a:latin typeface="Niramit"/>
                          <a:ea typeface="Niramit"/>
                          <a:cs typeface="Niramit"/>
                          <a:sym typeface="Niramit"/>
                        </a:rPr>
                        <a:t> good or bad? Children to debate positives and negatives that microorganisms can play in our environment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Investigation</a:t>
                      </a:r>
                      <a:r>
                        <a:rPr lang="en-GB" sz="1000">
                          <a:latin typeface="Niramit"/>
                          <a:ea typeface="Niramit"/>
                          <a:cs typeface="Niramit"/>
                          <a:sym typeface="Niramit"/>
                        </a:rPr>
                        <a:t> - bread in different conditions.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Write up experiment in books and observe changes over next week.</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is a reversible change?</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was our investigation looking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Observe the changes to the bread in the different conditions. Why did this happen? What differences can you see in </a:t>
                      </a:r>
                      <a:r>
                        <a:rPr lang="en-GB" sz="1000">
                          <a:latin typeface="Niramit"/>
                          <a:ea typeface="Niramit"/>
                          <a:cs typeface="Niramit"/>
                          <a:sym typeface="Niramit"/>
                        </a:rPr>
                        <a:t>these</a:t>
                      </a:r>
                      <a:r>
                        <a:rPr lang="en-GB" sz="1000">
                          <a:latin typeface="Niramit"/>
                          <a:ea typeface="Niramit"/>
                          <a:cs typeface="Niramit"/>
                          <a:sym typeface="Niramit"/>
                        </a:rPr>
                        <a:t> </a:t>
                      </a:r>
                      <a:r>
                        <a:rPr lang="en-GB" sz="1000">
                          <a:latin typeface="Niramit"/>
                          <a:ea typeface="Niramit"/>
                          <a:cs typeface="Niramit"/>
                          <a:sym typeface="Niramit"/>
                        </a:rPr>
                        <a:t>conditions</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Is this change </a:t>
                      </a:r>
                      <a:r>
                        <a:rPr lang="en-GB" sz="1000">
                          <a:latin typeface="Niramit"/>
                          <a:ea typeface="Niramit"/>
                          <a:cs typeface="Niramit"/>
                          <a:sym typeface="Niramit"/>
                        </a:rPr>
                        <a:t>reversible</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the difference between a reversible and irreversible change.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Review the </a:t>
                      </a:r>
                      <a:r>
                        <a:rPr lang="en-GB" sz="1000">
                          <a:latin typeface="Niramit"/>
                          <a:ea typeface="Niramit"/>
                          <a:cs typeface="Niramit"/>
                          <a:sym typeface="Niramit"/>
                        </a:rPr>
                        <a:t>experiments</a:t>
                      </a:r>
                      <a:r>
                        <a:rPr lang="en-GB" sz="1000">
                          <a:latin typeface="Niramit"/>
                          <a:ea typeface="Niramit"/>
                          <a:cs typeface="Niramit"/>
                          <a:sym typeface="Niramit"/>
                        </a:rPr>
                        <a:t> and discuss.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findings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Create own investigation.</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Children to apply their learning over the topic and create an investigation which explores microorganisms.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19" name="Google Shape;619;p69"/>
          <p:cNvSpPr txBox="1"/>
          <p:nvPr/>
        </p:nvSpPr>
        <p:spPr>
          <a:xfrm>
            <a:off x="251125" y="5504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1 - Living Things and their Habitat</a:t>
            </a:r>
            <a:endParaRPr b="1" sz="2000">
              <a:latin typeface="Niramit"/>
              <a:ea typeface="Niramit"/>
              <a:cs typeface="Niramit"/>
              <a:sym typeface="Niramit"/>
            </a:endParaRPr>
          </a:p>
        </p:txBody>
      </p:sp>
      <p:graphicFrame>
        <p:nvGraphicFramePr>
          <p:cNvPr id="620" name="Google Shape;620;p69"/>
          <p:cNvGraphicFramePr/>
          <p:nvPr/>
        </p:nvGraphicFramePr>
        <p:xfrm>
          <a:off x="164275" y="985605"/>
          <a:ext cx="3000000" cy="3000000"/>
        </p:xfrm>
        <a:graphic>
          <a:graphicData uri="http://schemas.openxmlformats.org/drawingml/2006/table">
            <a:tbl>
              <a:tblPr>
                <a:noFill/>
                <a:tableStyleId>{D04F093B-4580-49F1-89EE-6A782F4942D1}</a:tableStyleId>
              </a:tblPr>
              <a:tblGrid>
                <a:gridCol w="4115625"/>
                <a:gridCol w="6211125"/>
              </a:tblGrid>
              <a:tr h="309325">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9360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Vertebrates, Fish, Amphibians, Reptiles, Birds, Mammals, Invertebrates, Insects, Spiders, Snails, Worms, Flowering, Non-flowering, </a:t>
                      </a:r>
                      <a:r>
                        <a:rPr lang="en-GB" sz="1000">
                          <a:latin typeface="Niramit"/>
                          <a:ea typeface="Niramit"/>
                          <a:cs typeface="Niramit"/>
                          <a:sym typeface="Niramit"/>
                        </a:rPr>
                        <a:t>microorganism, germ, microbe, Characteristic, Linnaean system</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how living things are classified into broad groups according to common observable characteristics and based on similarities and differences, including microorganisms, plants and animals.</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800"/>
                        </a:spcAft>
                        <a:buClr>
                          <a:schemeClr val="dk1"/>
                        </a:buClr>
                        <a:buSzPts val="1000"/>
                        <a:buFont typeface="Niramit"/>
                        <a:buChar char="●"/>
                      </a:pPr>
                      <a:r>
                        <a:rPr lang="en-GB" sz="1000">
                          <a:solidFill>
                            <a:schemeClr val="dk1"/>
                          </a:solidFill>
                          <a:latin typeface="Niramit"/>
                          <a:ea typeface="Niramit"/>
                          <a:cs typeface="Niramit"/>
                          <a:sym typeface="Niramit"/>
                        </a:rPr>
                        <a:t>Give reasons for classifying plants and animals based on specific characteristics.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4" name="Shape 624"/>
        <p:cNvGrpSpPr/>
        <p:nvPr/>
      </p:nvGrpSpPr>
      <p:grpSpPr>
        <a:xfrm>
          <a:off x="0" y="0"/>
          <a:ext cx="0" cy="0"/>
          <a:chOff x="0" y="0"/>
          <a:chExt cx="0" cy="0"/>
        </a:xfrm>
      </p:grpSpPr>
      <p:sp>
        <p:nvSpPr>
          <p:cNvPr id="625" name="Google Shape;625;p70"/>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626" name="Google Shape;626;p70"/>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627" name="Google Shape;627;p70"/>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Classification keys help us identify living things based on their physical characteristics.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An adaptation is a physical or behavioural trait that allows a living thing to survive and fill an ecological niche.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Adaptations evolve by natural selection.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Favourable traits help an organism survive and pass on their genes to subsequent generations.</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628" name="Google Shape;628;p70"/>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Year 5, children group and sort plants by how they reproduce. In Year 2, children identified and named a variety of plants and animals in a range of habitats and Microhabitats. In Year 1, children identified, compared, grouped and sorted a variety of common wild and garden plants, including deciduous and evergreen trees, based on observable features.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the children that classification is the grouping of living and non-living things with similar characteristics. They learn how to sort and group using existing classification keys and observe how a key can be produced</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29" name="Google Shape;629;p70"/>
          <p:cNvSpPr txBox="1"/>
          <p:nvPr/>
        </p:nvSpPr>
        <p:spPr>
          <a:xfrm>
            <a:off x="311850" y="803825"/>
            <a:ext cx="93261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1</a:t>
            </a:r>
            <a:r>
              <a:rPr b="1" lang="en-GB" sz="2000">
                <a:solidFill>
                  <a:schemeClr val="dk1"/>
                </a:solidFill>
                <a:latin typeface="Niramit"/>
                <a:ea typeface="Niramit"/>
                <a:cs typeface="Niramit"/>
                <a:sym typeface="Niramit"/>
              </a:rPr>
              <a:t> - Living Things and their Habitat</a:t>
            </a:r>
            <a:endParaRPr b="1" sz="2000">
              <a:solidFill>
                <a:schemeClr val="dk1"/>
              </a:solidFill>
              <a:latin typeface="Niramit"/>
              <a:ea typeface="Niramit"/>
              <a:cs typeface="Niramit"/>
              <a:sym typeface="Niramit"/>
            </a:endParaRPr>
          </a:p>
          <a:p>
            <a:pPr indent="0" lvl="0" marL="0" rtl="0" algn="l">
              <a:spcBef>
                <a:spcPts val="0"/>
              </a:spcBef>
              <a:spcAft>
                <a:spcPts val="0"/>
              </a:spcAft>
              <a:buNone/>
            </a:pPr>
            <a:r>
              <a:t/>
            </a:r>
            <a:endParaRPr b="1" sz="2000">
              <a:solidFill>
                <a:schemeClr val="dk1"/>
              </a:solidFill>
              <a:latin typeface="Niramit"/>
              <a:ea typeface="Niramit"/>
              <a:cs typeface="Niramit"/>
              <a:sym typeface="Niramit"/>
            </a:endParaRPr>
          </a:p>
        </p:txBody>
      </p:sp>
      <p:pic>
        <p:nvPicPr>
          <p:cNvPr id="630" name="Google Shape;630;p70"/>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3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4" name="Shape 634"/>
        <p:cNvGrpSpPr/>
        <p:nvPr/>
      </p:nvGrpSpPr>
      <p:grpSpPr>
        <a:xfrm>
          <a:off x="0" y="0"/>
          <a:ext cx="0" cy="0"/>
          <a:chOff x="0" y="0"/>
          <a:chExt cx="0" cy="0"/>
        </a:xfrm>
      </p:grpSpPr>
      <p:sp>
        <p:nvSpPr>
          <p:cNvPr id="635" name="Google Shape;635;p71"/>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6" name="Google Shape;636;p71"/>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637" name="Google Shape;637;p71"/>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 UKS2 UNIT BREAKDOWNS</a:t>
            </a:r>
            <a:endParaRPr b="1" sz="2600">
              <a:solidFill>
                <a:schemeClr val="lt1"/>
              </a:solidFill>
              <a:latin typeface="Niramit"/>
              <a:ea typeface="Niramit"/>
              <a:cs typeface="Niramit"/>
              <a:sym typeface="Niramit"/>
            </a:endParaRPr>
          </a:p>
        </p:txBody>
      </p:sp>
      <p:graphicFrame>
        <p:nvGraphicFramePr>
          <p:cNvPr id="638" name="Google Shape;638;p71"/>
          <p:cNvGraphicFramePr/>
          <p:nvPr/>
        </p:nvGraphicFramePr>
        <p:xfrm>
          <a:off x="251200" y="29946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9410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706650">
                <a:tc>
                  <a:txBody>
                    <a:bodyPr/>
                    <a:lstStyle/>
                    <a:p>
                      <a:pPr indent="0" lvl="0" marL="0" rtl="0" algn="l">
                        <a:spcBef>
                          <a:spcPts val="0"/>
                        </a:spcBef>
                        <a:spcAft>
                          <a:spcPts val="0"/>
                        </a:spcAft>
                        <a:buNone/>
                      </a:pPr>
                      <a:r>
                        <a:rPr lang="en-GB" sz="1000" u="sng">
                          <a:latin typeface="Niramit"/>
                          <a:ea typeface="Niramit"/>
                          <a:cs typeface="Niramit"/>
                          <a:sym typeface="Niramit"/>
                        </a:rPr>
                        <a:t>How do we d</a:t>
                      </a:r>
                      <a:r>
                        <a:rPr lang="en-GB" sz="1000" u="sng">
                          <a:latin typeface="Niramit"/>
                          <a:ea typeface="Niramit"/>
                          <a:cs typeface="Niramit"/>
                          <a:sym typeface="Niramit"/>
                        </a:rPr>
                        <a:t>raw</a:t>
                      </a:r>
                      <a:r>
                        <a:rPr lang="en-GB" sz="1000" u="sng">
                          <a:latin typeface="Niramit"/>
                          <a:ea typeface="Niramit"/>
                          <a:cs typeface="Niramit"/>
                          <a:sym typeface="Niramit"/>
                        </a:rPr>
                        <a:t> and making basic circuits</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the children a complete circuit. What is this? How does it work?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Model drawing a basic circuit on the board. Compare with using correct symbols for circuits. Play a game with the children to try and figure out what each symbol means in a circuit.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Allow children time to create different circuits using equipment and then draw/label the circuits in their books using correct circuit symbols.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can we increase the b</a:t>
                      </a:r>
                      <a:r>
                        <a:rPr lang="en-GB" sz="1000" u="sng">
                          <a:solidFill>
                            <a:schemeClr val="dk1"/>
                          </a:solidFill>
                          <a:latin typeface="Niramit"/>
                          <a:ea typeface="Niramit"/>
                          <a:cs typeface="Niramit"/>
                          <a:sym typeface="Niramit"/>
                        </a:rPr>
                        <a:t>rightness</a:t>
                      </a:r>
                      <a:r>
                        <a:rPr lang="en-GB" sz="1000" u="sng">
                          <a:solidFill>
                            <a:schemeClr val="dk1"/>
                          </a:solidFill>
                          <a:latin typeface="Niramit"/>
                          <a:ea typeface="Niramit"/>
                          <a:cs typeface="Niramit"/>
                          <a:sym typeface="Niramit"/>
                        </a:rPr>
                        <a:t> of a bulb</a:t>
                      </a:r>
                      <a:r>
                        <a:rPr lang="en-GB" sz="1000" u="sng">
                          <a:solidFill>
                            <a:schemeClr val="dk1"/>
                          </a:solidFill>
                          <a:latin typeface="Niramit"/>
                          <a:ea typeface="Niramit"/>
                          <a:cs typeface="Niramit"/>
                          <a:sym typeface="Niramit"/>
                        </a:rPr>
                        <a:t>? </a:t>
                      </a:r>
                      <a:endParaRPr i="1"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quiz children on different symbols of a circuit and they correctly label them (bingo?).</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a basic circuit. Is this the brightest that we can make the bulb?</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children to discuss what they can do to try and make the bulb brighter.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explore the differences they can create in a circuit to make the bulb brighter/dimmer (adding batteries/bulbs to the circuit)..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their findings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do we increase the volume of a buzzer</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did we find out last week? How could we change the brightness of the bulb?</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the symbol for a buzzer. What is this? What role does this have in a circuit? Look at different examples of real application of a buzzer in circuits.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explore the use of a buzzer in the circuit. Then explore how to </a:t>
                      </a:r>
                      <a:r>
                        <a:rPr lang="en-GB" sz="1000">
                          <a:latin typeface="Niramit"/>
                          <a:ea typeface="Niramit"/>
                          <a:cs typeface="Niramit"/>
                          <a:sym typeface="Niramit"/>
                        </a:rPr>
                        <a:t>increase</a:t>
                      </a:r>
                      <a:r>
                        <a:rPr lang="en-GB" sz="1000">
                          <a:latin typeface="Niramit"/>
                          <a:ea typeface="Niramit"/>
                          <a:cs typeface="Niramit"/>
                          <a:sym typeface="Niramit"/>
                        </a:rPr>
                        <a:t> the </a:t>
                      </a:r>
                      <a:r>
                        <a:rPr lang="en-GB" sz="1000">
                          <a:latin typeface="Niramit"/>
                          <a:ea typeface="Niramit"/>
                          <a:cs typeface="Niramit"/>
                          <a:sym typeface="Niramit"/>
                        </a:rPr>
                        <a:t>volume</a:t>
                      </a:r>
                      <a:r>
                        <a:rPr lang="en-GB" sz="1000">
                          <a:latin typeface="Niramit"/>
                          <a:ea typeface="Niramit"/>
                          <a:cs typeface="Niramit"/>
                          <a:sym typeface="Niramit"/>
                        </a:rPr>
                        <a:t> of the buzzer.</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results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role does a switch have in a circuit</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Quiz children about circuit symbols.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different examples of circuits for them to pick out the fault in the circuit. Explain to their partners how to correct the circuits.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the symbol for a switch - what does this do? Show children different examples of switches.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the </a:t>
                      </a:r>
                      <a:r>
                        <a:rPr lang="en-GB" sz="1000" u="sng">
                          <a:solidFill>
                            <a:schemeClr val="hlink"/>
                          </a:solidFill>
                          <a:latin typeface="Niramit"/>
                          <a:ea typeface="Niramit"/>
                          <a:cs typeface="Niramit"/>
                          <a:sym typeface="Niramit"/>
                          <a:hlinkClick r:id="rId4"/>
                        </a:rPr>
                        <a:t>function of a switch</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Write explanation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does a switch work in a circuit</a:t>
                      </a:r>
                      <a:r>
                        <a:rPr lang="en-GB" sz="1000" u="sng">
                          <a:solidFill>
                            <a:schemeClr val="dk1"/>
                          </a:solidFill>
                          <a:latin typeface="Niramit"/>
                          <a:ea typeface="Niramit"/>
                          <a:cs typeface="Niramit"/>
                          <a:sym typeface="Niramit"/>
                        </a:rPr>
                        <a:t>?</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does a switch do?</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Model creating a circuit with a switch in. Demonstrate the function.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Why are switches useful? What would happen in a circuit without a switch?</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create circuits in groups with switch incorporated. Draw the circuit in books.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Write in books the role of a switch and the benefits it has in a circuit.</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DT block - light up cards</a:t>
                      </a:r>
                      <a:endParaRPr i="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a circuit and the role of the different components.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design a christmas card for a relative. The card will have a light up element. Children to incorporate the light up element in their designs.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then draw the circuit that they will use for the card.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Make and create their light up cards.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Review their designs for positives and ways it can be improved next time.</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39" name="Google Shape;639;p71"/>
          <p:cNvSpPr txBox="1"/>
          <p:nvPr/>
        </p:nvSpPr>
        <p:spPr>
          <a:xfrm>
            <a:off x="251125" y="5504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2 - Electricity</a:t>
            </a:r>
            <a:endParaRPr b="1" sz="2000">
              <a:latin typeface="Niramit"/>
              <a:ea typeface="Niramit"/>
              <a:cs typeface="Niramit"/>
              <a:sym typeface="Niramit"/>
            </a:endParaRPr>
          </a:p>
        </p:txBody>
      </p:sp>
      <p:graphicFrame>
        <p:nvGraphicFramePr>
          <p:cNvPr id="640" name="Google Shape;640;p71"/>
          <p:cNvGraphicFramePr/>
          <p:nvPr/>
        </p:nvGraphicFramePr>
        <p:xfrm>
          <a:off x="164275" y="985605"/>
          <a:ext cx="3000000" cy="3000000"/>
        </p:xfrm>
        <a:graphic>
          <a:graphicData uri="http://schemas.openxmlformats.org/drawingml/2006/table">
            <a:tbl>
              <a:tblPr>
                <a:noFill/>
                <a:tableStyleId>{D04F093B-4580-49F1-89EE-6A782F4942D1}</a:tableStyleId>
              </a:tblPr>
              <a:tblGrid>
                <a:gridCol w="4115625"/>
                <a:gridCol w="6211125"/>
              </a:tblGrid>
              <a:tr h="32910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617175">
                <a:tc>
                  <a:txBody>
                    <a:bodyPr/>
                    <a:lstStyle/>
                    <a:p>
                      <a:pPr indent="0" lvl="0" marL="0" rtl="0" algn="l">
                        <a:lnSpc>
                          <a:spcPct val="115000"/>
                        </a:lnSpc>
                        <a:spcBef>
                          <a:spcPts val="0"/>
                        </a:spcBef>
                        <a:spcAft>
                          <a:spcPts val="0"/>
                        </a:spcAft>
                        <a:buClr>
                          <a:schemeClr val="dk1"/>
                        </a:buClr>
                        <a:buSzPts val="1100"/>
                        <a:buFont typeface="Arial"/>
                        <a:buNone/>
                      </a:pPr>
                      <a:r>
                        <a:rPr lang="en-GB" sz="1000">
                          <a:latin typeface="Niramit"/>
                          <a:ea typeface="Niramit"/>
                          <a:cs typeface="Niramit"/>
                          <a:sym typeface="Niramit"/>
                        </a:rPr>
                        <a:t>Cell, Voltage, Component, Circuit diagram, Symbols, Circuit, Complete circuit, Bulb, Buzzer, Motor, Switch</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Associate the brightness of a lamp or the volume of a buzzer with the number and voltage of cells used in the circuit.</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Compare and give reasons for variations in how components function, including the brightness of bulbs, the loudness of buzzers and the on/off position of switches.</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800"/>
                        </a:spcAft>
                        <a:buClr>
                          <a:schemeClr val="dk1"/>
                        </a:buClr>
                        <a:buSzPts val="1000"/>
                        <a:buFont typeface="Niramit"/>
                        <a:buChar char="●"/>
                      </a:pPr>
                      <a:r>
                        <a:rPr lang="en-GB" sz="1000">
                          <a:solidFill>
                            <a:schemeClr val="dk1"/>
                          </a:solidFill>
                          <a:latin typeface="Niramit"/>
                          <a:ea typeface="Niramit"/>
                          <a:cs typeface="Niramit"/>
                          <a:sym typeface="Niramit"/>
                        </a:rPr>
                        <a:t>Use recognised symbols when representing a simple circuit in a diagram.</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8"/>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06" name="Google Shape;106;p18"/>
          <p:cNvPicPr preferRelativeResize="0"/>
          <p:nvPr/>
        </p:nvPicPr>
        <p:blipFill rotWithShape="1">
          <a:blip r:embed="rId3">
            <a:alphaModFix/>
          </a:blip>
          <a:srcRect b="0" l="0" r="0" t="53525"/>
          <a:stretch/>
        </p:blipFill>
        <p:spPr>
          <a:xfrm>
            <a:off x="9221025" y="-5100"/>
            <a:ext cx="1280726" cy="595200"/>
          </a:xfrm>
          <a:prstGeom prst="rect">
            <a:avLst/>
          </a:prstGeom>
          <a:noFill/>
          <a:ln>
            <a:noFill/>
          </a:ln>
        </p:spPr>
      </p:pic>
      <p:sp>
        <p:nvSpPr>
          <p:cNvPr id="107" name="Google Shape;107;p18"/>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A1</a:t>
            </a:r>
            <a:r>
              <a:rPr b="1" lang="en-GB" sz="2600">
                <a:solidFill>
                  <a:schemeClr val="lt1"/>
                </a:solidFill>
                <a:latin typeface="Niramit"/>
                <a:ea typeface="Niramit"/>
                <a:cs typeface="Niramit"/>
                <a:sym typeface="Niramit"/>
              </a:rPr>
              <a:t>. KS1 UNIT BREAKDOWNS</a:t>
            </a:r>
            <a:endParaRPr b="1" sz="2600">
              <a:solidFill>
                <a:schemeClr val="lt1"/>
              </a:solidFill>
              <a:latin typeface="Niramit"/>
              <a:ea typeface="Niramit"/>
              <a:cs typeface="Niramit"/>
              <a:sym typeface="Niramit"/>
            </a:endParaRPr>
          </a:p>
        </p:txBody>
      </p:sp>
      <p:graphicFrame>
        <p:nvGraphicFramePr>
          <p:cNvPr id="108" name="Google Shape;108;p18"/>
          <p:cNvGraphicFramePr/>
          <p:nvPr/>
        </p:nvGraphicFramePr>
        <p:xfrm>
          <a:off x="251200" y="32752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a:t>
                      </a:r>
                      <a:r>
                        <a:rPr b="1" lang="en-GB" sz="1200">
                          <a:latin typeface="Niramit"/>
                          <a:ea typeface="Niramit"/>
                          <a:cs typeface="Niramit"/>
                          <a:sym typeface="Niramit"/>
                        </a:rPr>
                        <a:t>n</a:t>
                      </a:r>
                      <a:r>
                        <a:rPr b="1" lang="en-GB" sz="1200">
                          <a:latin typeface="Niramit"/>
                          <a:ea typeface="Niramit"/>
                          <a:cs typeface="Niramit"/>
                          <a:sym typeface="Niramit"/>
                        </a:rPr>
                        <a:t>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are the different animal groups?</a:t>
                      </a:r>
                      <a:endParaRPr sz="1000" u="sng">
                        <a:latin typeface="Niramit"/>
                        <a:ea typeface="Niramit"/>
                        <a:cs typeface="Niramit"/>
                        <a:sym typeface="Niramit"/>
                      </a:endParaRPr>
                    </a:p>
                    <a:p>
                      <a:pPr indent="0" lvl="0" marL="0" rtl="0" algn="l">
                        <a:spcBef>
                          <a:spcPts val="0"/>
                        </a:spcBef>
                        <a:spcAft>
                          <a:spcPts val="0"/>
                        </a:spcAft>
                        <a:buNone/>
                      </a:pPr>
                      <a:r>
                        <a:t/>
                      </a:r>
                      <a:endParaRPr b="1" i="1" sz="1000">
                        <a:solidFill>
                          <a:srgbClr val="2C293B"/>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children different photos of animals (from different classifications: Mammals, fish, birds etc). Children to compare the animals for similarities and differences.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 children already know about the animal groups? Write on flipchart and add to during topic.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Focus on mammals and their features. Make the link that humans are also mammals. Label a mammal in science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birds and fish</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a:t>
                      </a:r>
                      <a:r>
                        <a:rPr lang="en-GB" sz="1000" u="sng">
                          <a:solidFill>
                            <a:schemeClr val="hlink"/>
                          </a:solidFill>
                          <a:latin typeface="Niramit"/>
                          <a:ea typeface="Niramit"/>
                          <a:cs typeface="Niramit"/>
                          <a:sym typeface="Niramit"/>
                          <a:hlinkClick r:id="rId4"/>
                        </a:rPr>
                        <a:t>What are the different animal groups?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what makes an animal a mammal. How is this different to a bird?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the features of a bird. Label on the board.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Use photos of different types of birds - how are they similar/different? Do they meet the bird criteria?</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Do the same with fish. How are fish and birds similar/different?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Label features of a fish and bird in book.</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amphibians and reptiles?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The previous animal groups already looked at.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Which animal groups have we looked at? Which are left?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Look at different photos of reptiles and amphibians. Group them into reptile and amphibian.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Make a list of the features of a reptile and </a:t>
                      </a:r>
                      <a:r>
                        <a:rPr lang="en-GB" sz="1000">
                          <a:solidFill>
                            <a:schemeClr val="dk1"/>
                          </a:solidFill>
                          <a:latin typeface="Niramit"/>
                          <a:ea typeface="Niramit"/>
                          <a:cs typeface="Niramit"/>
                          <a:sym typeface="Niramit"/>
                        </a:rPr>
                        <a:t>amphibian</a:t>
                      </a:r>
                      <a:r>
                        <a:rPr lang="en-GB" sz="1000">
                          <a:solidFill>
                            <a:schemeClr val="dk1"/>
                          </a:solidFill>
                          <a:latin typeface="Niramit"/>
                          <a:ea typeface="Niramit"/>
                          <a:cs typeface="Niramit"/>
                          <a:sym typeface="Niramit"/>
                        </a:rPr>
                        <a: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Children to label in their books.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Make a success criteria as a class for all animal groups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are the different parts of the human body?</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Recap - all animal groups and their features. Recap mammals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A</a:t>
                      </a:r>
                      <a:r>
                        <a:rPr lang="en-GB" sz="1000">
                          <a:solidFill>
                            <a:schemeClr val="dk1"/>
                          </a:solidFill>
                          <a:latin typeface="Niramit"/>
                          <a:ea typeface="Niramit"/>
                          <a:cs typeface="Niramit"/>
                          <a:sym typeface="Niramit"/>
                        </a:rPr>
                        <a:t>ctivity - Play heads, shoulders, knees and toes.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Draw around a child. Working in groups of 5 or 6, label the different body parts using slips with the name of key body parts on. Take photos to stick in science books.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Go through together.</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are </a:t>
                      </a:r>
                      <a:r>
                        <a:rPr lang="en-GB" sz="1000" u="sng">
                          <a:solidFill>
                            <a:schemeClr val="dk1"/>
                          </a:solidFill>
                          <a:latin typeface="Niramit"/>
                          <a:ea typeface="Niramit"/>
                          <a:cs typeface="Niramit"/>
                          <a:sym typeface="Niramit"/>
                        </a:rPr>
                        <a:t>our senses?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are the different parts of the human body?</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u="sng">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F</a:t>
                      </a:r>
                      <a:r>
                        <a:rPr lang="en-GB" sz="1000">
                          <a:solidFill>
                            <a:schemeClr val="dk1"/>
                          </a:solidFill>
                          <a:latin typeface="Niramit"/>
                          <a:ea typeface="Niramit"/>
                          <a:cs typeface="Niramit"/>
                          <a:sym typeface="Niramit"/>
                        </a:rPr>
                        <a:t>ocus on eyes, ears, nose, mouth and skin.</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Why are these body parts so important?</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Introduce our senses (sight, smell, taste, hearing and touch). Which part is responsible for these?</a:t>
                      </a:r>
                      <a:endParaRPr sz="1100">
                        <a:solidFill>
                          <a:schemeClr val="dk1"/>
                        </a:solidFill>
                      </a:endParaRPr>
                    </a:p>
                    <a:p>
                      <a:pPr indent="0" lvl="0" marL="0" rtl="0" algn="l">
                        <a:lnSpc>
                          <a:spcPct val="120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Label in books.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1100">
                          <a:solidFill>
                            <a:schemeClr val="dk1"/>
                          </a:solidFill>
                        </a:rPr>
                        <a:t>I</a:t>
                      </a:r>
                      <a:r>
                        <a:rPr lang="en-GB" sz="1000">
                          <a:solidFill>
                            <a:schemeClr val="dk1"/>
                          </a:solidFill>
                          <a:latin typeface="Niramit"/>
                          <a:ea typeface="Niramit"/>
                          <a:cs typeface="Niramit"/>
                          <a:sym typeface="Niramit"/>
                        </a:rPr>
                        <a:t>nvestigate: blindfold taste testing </a:t>
                      </a:r>
                      <a:endParaRPr sz="1000">
                        <a:solidFill>
                          <a:schemeClr val="dk1"/>
                        </a:solidFill>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t/>
                      </a:r>
                      <a:endParaRPr sz="1000" u="sng">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do animals eat?</a:t>
                      </a:r>
                      <a:endParaRPr sz="1000" u="sng">
                        <a:latin typeface="Niramit"/>
                        <a:ea typeface="Niramit"/>
                        <a:cs typeface="Niramit"/>
                        <a:sym typeface="Niramit"/>
                      </a:endParaRPr>
                    </a:p>
                    <a:p>
                      <a:pPr indent="0" lvl="0" marL="0" rtl="0" algn="l">
                        <a:spcBef>
                          <a:spcPts val="0"/>
                        </a:spcBef>
                        <a:spcAft>
                          <a:spcPts val="0"/>
                        </a:spcAft>
                        <a:buNone/>
                      </a:pPr>
                      <a:r>
                        <a:rPr lang="en-GB" sz="900">
                          <a:latin typeface="Niramit"/>
                          <a:ea typeface="Niramit"/>
                          <a:cs typeface="Niramit"/>
                          <a:sym typeface="Niramit"/>
                        </a:rPr>
                        <a:t>Recap - What are mammals? What are our senses:</a:t>
                      </a:r>
                      <a:endParaRPr sz="900">
                        <a:latin typeface="Niramit"/>
                        <a:ea typeface="Niramit"/>
                        <a:cs typeface="Niramit"/>
                        <a:sym typeface="Niramit"/>
                      </a:endParaRPr>
                    </a:p>
                    <a:p>
                      <a:pPr indent="0" lvl="0" marL="0" rtl="0" algn="l">
                        <a:lnSpc>
                          <a:spcPct val="120000"/>
                        </a:lnSpc>
                        <a:spcBef>
                          <a:spcPts val="0"/>
                        </a:spcBef>
                        <a:spcAft>
                          <a:spcPts val="0"/>
                        </a:spcAft>
                        <a:buClr>
                          <a:schemeClr val="dk1"/>
                        </a:buClr>
                        <a:buSzPts val="1100"/>
                        <a:buFont typeface="Arial"/>
                        <a:buNone/>
                      </a:pPr>
                      <a:r>
                        <a:rPr lang="en-GB" sz="900">
                          <a:solidFill>
                            <a:schemeClr val="dk1"/>
                          </a:solidFill>
                          <a:latin typeface="Niramit"/>
                          <a:ea typeface="Niramit"/>
                          <a:cs typeface="Niramit"/>
                          <a:sym typeface="Niramit"/>
                        </a:rPr>
                        <a:t>Activity  -Show the children different foods that animals eat - which animal would eat this?</a:t>
                      </a:r>
                      <a:endParaRPr sz="900">
                        <a:solidFill>
                          <a:schemeClr val="dk1"/>
                        </a:solidFill>
                        <a:latin typeface="Niramit"/>
                        <a:ea typeface="Niramit"/>
                        <a:cs typeface="Niramit"/>
                        <a:sym typeface="Niramit"/>
                      </a:endParaRPr>
                    </a:p>
                    <a:p>
                      <a:pPr indent="0" lvl="0" marL="0" rtl="0" algn="l">
                        <a:lnSpc>
                          <a:spcPct val="120000"/>
                        </a:lnSpc>
                        <a:spcBef>
                          <a:spcPts val="0"/>
                        </a:spcBef>
                        <a:spcAft>
                          <a:spcPts val="0"/>
                        </a:spcAft>
                        <a:buNone/>
                      </a:pPr>
                      <a:r>
                        <a:rPr lang="en-GB" sz="900">
                          <a:solidFill>
                            <a:schemeClr val="dk1"/>
                          </a:solidFill>
                        </a:rPr>
                        <a:t>I</a:t>
                      </a:r>
                      <a:r>
                        <a:rPr lang="en-GB" sz="900">
                          <a:solidFill>
                            <a:schemeClr val="dk1"/>
                          </a:solidFill>
                          <a:latin typeface="Niramit"/>
                          <a:ea typeface="Niramit"/>
                          <a:cs typeface="Niramit"/>
                          <a:sym typeface="Niramit"/>
                        </a:rPr>
                        <a:t>ntroduce the terms: Herbivore, Carnivore and Omnivore. Explore each of the words and show images of what the animals would eat.</a:t>
                      </a:r>
                      <a:endParaRPr sz="900">
                        <a:solidFill>
                          <a:schemeClr val="dk1"/>
                        </a:solidFill>
                        <a:latin typeface="Niramit"/>
                        <a:ea typeface="Niramit"/>
                        <a:cs typeface="Niramit"/>
                        <a:sym typeface="Niramit"/>
                      </a:endParaRPr>
                    </a:p>
                    <a:p>
                      <a:pPr indent="0" lvl="0" marL="0" rtl="0" algn="l">
                        <a:lnSpc>
                          <a:spcPct val="115000"/>
                        </a:lnSpc>
                        <a:spcBef>
                          <a:spcPts val="0"/>
                        </a:spcBef>
                        <a:spcAft>
                          <a:spcPts val="0"/>
                        </a:spcAft>
                        <a:buNone/>
                      </a:pPr>
                      <a:r>
                        <a:rPr lang="en-GB" sz="900">
                          <a:solidFill>
                            <a:schemeClr val="dk1"/>
                          </a:solidFill>
                        </a:rPr>
                        <a:t>Investigate: </a:t>
                      </a:r>
                      <a:endParaRPr sz="900">
                        <a:solidFill>
                          <a:schemeClr val="dk1"/>
                        </a:solidFill>
                      </a:endParaRPr>
                    </a:p>
                    <a:p>
                      <a:pPr indent="0" lvl="0" marL="0" rtl="0" algn="l">
                        <a:lnSpc>
                          <a:spcPct val="120000"/>
                        </a:lnSpc>
                        <a:spcBef>
                          <a:spcPts val="0"/>
                        </a:spcBef>
                        <a:spcAft>
                          <a:spcPts val="0"/>
                        </a:spcAft>
                        <a:buNone/>
                      </a:pPr>
                      <a:r>
                        <a:rPr lang="en-GB" sz="900">
                          <a:solidFill>
                            <a:schemeClr val="dk1"/>
                          </a:solidFill>
                        </a:rPr>
                        <a:t>Dissecting animal poo investigation - is it a herbivore, carnivore, omnivore </a:t>
                      </a:r>
                      <a:endParaRPr sz="900">
                        <a:solidFill>
                          <a:schemeClr val="dk1"/>
                        </a:solidFill>
                      </a:endParaRPr>
                    </a:p>
                    <a:p>
                      <a:pPr indent="0" lvl="0" marL="0" rtl="0" algn="l">
                        <a:lnSpc>
                          <a:spcPct val="120000"/>
                        </a:lnSpc>
                        <a:spcBef>
                          <a:spcPts val="0"/>
                        </a:spcBef>
                        <a:spcAft>
                          <a:spcPts val="0"/>
                        </a:spcAft>
                        <a:buNone/>
                      </a:pPr>
                      <a:r>
                        <a:rPr lang="en-GB" sz="900">
                          <a:solidFill>
                            <a:schemeClr val="dk1"/>
                          </a:solidFill>
                        </a:rPr>
                        <a:t>draw and label findings</a:t>
                      </a:r>
                      <a:endParaRPr sz="900">
                        <a:solidFill>
                          <a:schemeClr val="dk1"/>
                        </a:solidFill>
                      </a:endParaRPr>
                    </a:p>
                    <a:p>
                      <a:pPr indent="0" lvl="0" marL="0" rtl="0" algn="l">
                        <a:lnSpc>
                          <a:spcPct val="120000"/>
                        </a:lnSpc>
                        <a:spcBef>
                          <a:spcPts val="0"/>
                        </a:spcBef>
                        <a:spcAft>
                          <a:spcPts val="0"/>
                        </a:spcAft>
                        <a:buNone/>
                      </a:pPr>
                      <a:r>
                        <a:rPr lang="en-GB" sz="900">
                          <a:solidFill>
                            <a:schemeClr val="dk1"/>
                          </a:solidFill>
                          <a:latin typeface="Niramit"/>
                          <a:ea typeface="Niramit"/>
                          <a:cs typeface="Niramit"/>
                          <a:sym typeface="Niramit"/>
                        </a:rPr>
                        <a:t>Write definitions as a class</a:t>
                      </a:r>
                      <a:endParaRPr sz="9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09" name="Google Shape;109;p18"/>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1 -</a:t>
            </a:r>
            <a:r>
              <a:rPr b="1" lang="en-GB" sz="2000">
                <a:latin typeface="Niramit"/>
                <a:ea typeface="Niramit"/>
                <a:cs typeface="Niramit"/>
                <a:sym typeface="Niramit"/>
              </a:rPr>
              <a:t> Animals including Humans (Common animal features, including humans)</a:t>
            </a:r>
            <a:endParaRPr b="1" sz="2000">
              <a:latin typeface="Niramit"/>
              <a:ea typeface="Niramit"/>
              <a:cs typeface="Niramit"/>
              <a:sym typeface="Niramit"/>
            </a:endParaRPr>
          </a:p>
        </p:txBody>
      </p:sp>
      <p:graphicFrame>
        <p:nvGraphicFramePr>
          <p:cNvPr id="110" name="Google Shape;110;p18"/>
          <p:cNvGraphicFramePr/>
          <p:nvPr/>
        </p:nvGraphicFramePr>
        <p:xfrm>
          <a:off x="251125" y="13031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a</a:t>
                      </a:r>
                      <a:r>
                        <a:rPr lang="en-GB" sz="1000">
                          <a:solidFill>
                            <a:schemeClr val="dk1"/>
                          </a:solidFill>
                          <a:latin typeface="Niramit"/>
                          <a:ea typeface="Niramit"/>
                          <a:cs typeface="Niramit"/>
                          <a:sym typeface="Niramit"/>
                        </a:rPr>
                        <a:t>rm, leg, hand, foot, eyes, ears, mouth, nose, see, hear, taste, smell, touch, fish, amphibian, reptile, bird and mammal, herbivore, carnivore, omnivore, parent, baby</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and name a variety of common animals including fish, amphibians, reptiles, birds and mammals.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and name a variety of common animals that are carnivores, herbivores and omnivores.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Describe and compare the structure of a variety of common animals (fish, amphibians, reptiles, birds and mammals, including pets).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name, draw and label the basic parts of the human body and say which part of the body is associated with each sense.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4" name="Shape 644"/>
        <p:cNvGrpSpPr/>
        <p:nvPr/>
      </p:nvGrpSpPr>
      <p:grpSpPr>
        <a:xfrm>
          <a:off x="0" y="0"/>
          <a:ext cx="0" cy="0"/>
          <a:chOff x="0" y="0"/>
          <a:chExt cx="0" cy="0"/>
        </a:xfrm>
      </p:grpSpPr>
      <p:sp>
        <p:nvSpPr>
          <p:cNvPr id="645" name="Google Shape;645;p72"/>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646" name="Google Shape;646;p72"/>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647" name="Google Shape;647;p72"/>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An electric current is the flow of electric charge around a circuit.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electric current flows from the cell through all the components and back to the cell.</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Electric current is measured using an ammeter.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The force that pushes electric charge around a circuit, called the voltage, is measured using a </a:t>
                      </a:r>
                      <a:r>
                        <a:rPr lang="en-GB" sz="1000">
                          <a:solidFill>
                            <a:schemeClr val="dk1"/>
                          </a:solidFill>
                          <a:latin typeface="Ruluko"/>
                          <a:ea typeface="Ruluko"/>
                          <a:cs typeface="Ruluko"/>
                          <a:sym typeface="Ruluko"/>
                        </a:rPr>
                        <a:t>voltmeter</a:t>
                      </a:r>
                      <a:r>
                        <a:rPr lang="en-GB" sz="1000">
                          <a:solidFill>
                            <a:schemeClr val="dk1"/>
                          </a:solidFill>
                          <a:latin typeface="Ruluko"/>
                          <a:ea typeface="Ruluko"/>
                          <a:cs typeface="Ruluko"/>
                          <a:sym typeface="Ruluko"/>
                        </a:rPr>
                        <a:t>.</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648" name="Google Shape;648;p72"/>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lower KS2, </a:t>
                      </a:r>
                      <a:r>
                        <a:rPr lang="en-GB" sz="1000">
                          <a:solidFill>
                            <a:schemeClr val="dk1"/>
                          </a:solidFill>
                          <a:latin typeface="Ruluko"/>
                          <a:ea typeface="Ruluko"/>
                          <a:cs typeface="Ruluko"/>
                          <a:sym typeface="Ruluko"/>
                        </a:rPr>
                        <a:t>children learnt that a series circuit is a simple loop with only one path for the electricity to flow. They learnt that a series circuit must be a complete loop to work and have a source of power from a battery or cell. In Year 3/4, children learnt that switches open and close a circuit and provide control.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electrical circuits, their components and how they function. They recognise how the voltage of cells affects the output of a circuit and record circuits using standard symbols. It also teaches children about programmable devices, sensors and monitoring. They combine their learning to design and make programmable home devices.</a:t>
                      </a:r>
                      <a:r>
                        <a:rPr lang="en-GB" sz="1000">
                          <a:solidFill>
                            <a:schemeClr val="dk1"/>
                          </a:solidFill>
                          <a:latin typeface="Ruluko"/>
                          <a:ea typeface="Ruluko"/>
                          <a:cs typeface="Ruluko"/>
                          <a:sym typeface="Ruluko"/>
                        </a:rPr>
                        <a:t>.</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49" name="Google Shape;649;p72"/>
          <p:cNvSpPr txBox="1"/>
          <p:nvPr/>
        </p:nvSpPr>
        <p:spPr>
          <a:xfrm>
            <a:off x="311850" y="803825"/>
            <a:ext cx="93261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2 - Electricity</a:t>
            </a:r>
            <a:endParaRPr b="1" sz="2000">
              <a:solidFill>
                <a:schemeClr val="dk1"/>
              </a:solidFill>
              <a:latin typeface="Niramit"/>
              <a:ea typeface="Niramit"/>
              <a:cs typeface="Niramit"/>
              <a:sym typeface="Niramit"/>
            </a:endParaRPr>
          </a:p>
          <a:p>
            <a:pPr indent="0" lvl="0" marL="0" rtl="0" algn="l">
              <a:spcBef>
                <a:spcPts val="0"/>
              </a:spcBef>
              <a:spcAft>
                <a:spcPts val="0"/>
              </a:spcAft>
              <a:buNone/>
            </a:pPr>
            <a:r>
              <a:t/>
            </a:r>
            <a:endParaRPr b="1" sz="2000">
              <a:solidFill>
                <a:schemeClr val="dk1"/>
              </a:solidFill>
              <a:latin typeface="Niramit"/>
              <a:ea typeface="Niramit"/>
              <a:cs typeface="Niramit"/>
              <a:sym typeface="Niramit"/>
            </a:endParaRPr>
          </a:p>
        </p:txBody>
      </p:sp>
      <p:pic>
        <p:nvPicPr>
          <p:cNvPr id="650" name="Google Shape;650;p72"/>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4" name="Shape 654"/>
        <p:cNvGrpSpPr/>
        <p:nvPr/>
      </p:nvGrpSpPr>
      <p:grpSpPr>
        <a:xfrm>
          <a:off x="0" y="0"/>
          <a:ext cx="0" cy="0"/>
          <a:chOff x="0" y="0"/>
          <a:chExt cx="0" cy="0"/>
        </a:xfrm>
      </p:grpSpPr>
      <p:sp>
        <p:nvSpPr>
          <p:cNvPr id="655" name="Google Shape;655;p73"/>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56" name="Google Shape;656;p73"/>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657" name="Google Shape;657;p73"/>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 UKS2 UNIT BREAKDOWNS</a:t>
            </a:r>
            <a:endParaRPr b="1" sz="2600">
              <a:solidFill>
                <a:schemeClr val="lt1"/>
              </a:solidFill>
              <a:latin typeface="Niramit"/>
              <a:ea typeface="Niramit"/>
              <a:cs typeface="Niramit"/>
              <a:sym typeface="Niramit"/>
            </a:endParaRPr>
          </a:p>
        </p:txBody>
      </p:sp>
      <p:graphicFrame>
        <p:nvGraphicFramePr>
          <p:cNvPr id="658" name="Google Shape;658;p73"/>
          <p:cNvGraphicFramePr/>
          <p:nvPr/>
        </p:nvGraphicFramePr>
        <p:xfrm>
          <a:off x="251200" y="26136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9410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706650">
                <a:tc>
                  <a:txBody>
                    <a:bodyPr/>
                    <a:lstStyle/>
                    <a:p>
                      <a:pPr indent="0" lvl="0" marL="0" rtl="0" algn="l">
                        <a:spcBef>
                          <a:spcPts val="0"/>
                        </a:spcBef>
                        <a:spcAft>
                          <a:spcPts val="0"/>
                        </a:spcAft>
                        <a:buNone/>
                      </a:pPr>
                      <a:r>
                        <a:rPr lang="en-GB" sz="1000" u="sng">
                          <a:latin typeface="Niramit"/>
                          <a:ea typeface="Niramit"/>
                          <a:cs typeface="Niramit"/>
                          <a:sym typeface="Niramit"/>
                        </a:rPr>
                        <a:t>What do you already know about the human body</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Using the </a:t>
                      </a:r>
                      <a:r>
                        <a:rPr lang="en-GB" sz="1000" u="sng">
                          <a:solidFill>
                            <a:schemeClr val="hlink"/>
                          </a:solidFill>
                          <a:latin typeface="Niramit"/>
                          <a:ea typeface="Niramit"/>
                          <a:cs typeface="Niramit"/>
                          <a:sym typeface="Niramit"/>
                          <a:hlinkClick r:id="rId4"/>
                        </a:rPr>
                        <a:t>Human Anatomy Explorer</a:t>
                      </a:r>
                      <a:r>
                        <a:rPr lang="en-GB" sz="1000">
                          <a:latin typeface="Niramit"/>
                          <a:ea typeface="Niramit"/>
                          <a:cs typeface="Niramit"/>
                          <a:sym typeface="Niramit"/>
                        </a:rPr>
                        <a:t>, investigate different parts of the human body.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to the children what their new science topic is. Create a mind map in books with prior knowledge in to add to throughout the topic.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Group </a:t>
                      </a:r>
                      <a:r>
                        <a:rPr lang="en-GB" sz="1000">
                          <a:latin typeface="Niramit"/>
                          <a:ea typeface="Niramit"/>
                          <a:cs typeface="Niramit"/>
                          <a:sym typeface="Niramit"/>
                        </a:rPr>
                        <a:t>children</a:t>
                      </a:r>
                      <a:r>
                        <a:rPr lang="en-GB" sz="1000">
                          <a:latin typeface="Niramit"/>
                          <a:ea typeface="Niramit"/>
                          <a:cs typeface="Niramit"/>
                          <a:sym typeface="Niramit"/>
                        </a:rPr>
                        <a:t> and get them to label an outline of the human body for organs, body parts, skeletal </a:t>
                      </a:r>
                      <a:r>
                        <a:rPr lang="en-GB" sz="1000">
                          <a:latin typeface="Niramit"/>
                          <a:ea typeface="Niramit"/>
                          <a:cs typeface="Niramit"/>
                          <a:sym typeface="Niramit"/>
                        </a:rPr>
                        <a:t>system</a:t>
                      </a:r>
                      <a:r>
                        <a:rPr lang="en-GB" sz="1000">
                          <a:latin typeface="Niramit"/>
                          <a:ea typeface="Niramit"/>
                          <a:cs typeface="Niramit"/>
                          <a:sym typeface="Niramit"/>
                        </a:rPr>
                        <a:t> etc.</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is the function of heart</a:t>
                      </a:r>
                      <a:r>
                        <a:rPr lang="en-GB" sz="1000" u="sng">
                          <a:solidFill>
                            <a:schemeClr val="dk1"/>
                          </a:solidFill>
                          <a:latin typeface="Niramit"/>
                          <a:ea typeface="Niramit"/>
                          <a:cs typeface="Niramit"/>
                          <a:sym typeface="Niramit"/>
                        </a:rPr>
                        <a:t>? </a:t>
                      </a:r>
                      <a:endParaRPr i="1"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Can children name and locate different organs in the body. What are their functions?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Focus on </a:t>
                      </a:r>
                      <a:r>
                        <a:rPr lang="en-GB" sz="1000" u="sng">
                          <a:solidFill>
                            <a:schemeClr val="hlink"/>
                          </a:solidFill>
                          <a:latin typeface="Niramit"/>
                          <a:ea typeface="Niramit"/>
                          <a:cs typeface="Niramit"/>
                          <a:sym typeface="Niramit"/>
                          <a:hlinkClick r:id="rId5"/>
                        </a:rPr>
                        <a:t>the heart</a:t>
                      </a:r>
                      <a:r>
                        <a:rPr lang="en-GB" sz="1000">
                          <a:latin typeface="Niramit"/>
                          <a:ea typeface="Niramit"/>
                          <a:cs typeface="Niramit"/>
                          <a:sym typeface="Niramit"/>
                        </a:rPr>
                        <a:t> - What does it do? How does it work? What does the heart do that helps the rest of our body?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a:t>
                      </a:r>
                      <a:r>
                        <a:rPr lang="en-GB" sz="1000" u="sng">
                          <a:solidFill>
                            <a:schemeClr val="hlink"/>
                          </a:solidFill>
                          <a:latin typeface="Niramit"/>
                          <a:ea typeface="Niramit"/>
                          <a:cs typeface="Niramit"/>
                          <a:sym typeface="Niramit"/>
                          <a:hlinkClick r:id="rId6"/>
                        </a:rPr>
                        <a:t>interactive heart</a:t>
                      </a:r>
                      <a:r>
                        <a:rPr lang="en-GB" sz="1000">
                          <a:latin typeface="Niramit"/>
                          <a:ea typeface="Niramit"/>
                          <a:cs typeface="Niramit"/>
                          <a:sym typeface="Niramit"/>
                        </a:rPr>
                        <a:t> diagram.</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label a diagram of the heart in their books and write a paragraph explaining the function of the heart.</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are capillaries arteries and veins</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does the heart do and how does it work?</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Ask children how the heart gets blood around the body. What do we have in our bodies which helps to pass this around the body?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Use the diagram of the </a:t>
                      </a:r>
                      <a:r>
                        <a:rPr lang="en-GB" sz="1000" u="sng">
                          <a:solidFill>
                            <a:schemeClr val="hlink"/>
                          </a:solidFill>
                          <a:latin typeface="Niramit"/>
                          <a:ea typeface="Niramit"/>
                          <a:cs typeface="Niramit"/>
                          <a:sym typeface="Niramit"/>
                          <a:hlinkClick r:id="rId7"/>
                        </a:rPr>
                        <a:t>cardiovascular system</a:t>
                      </a:r>
                      <a:r>
                        <a:rPr lang="en-GB" sz="1000">
                          <a:latin typeface="Niramit"/>
                          <a:ea typeface="Niramit"/>
                          <a:cs typeface="Niramit"/>
                          <a:sym typeface="Niramit"/>
                        </a:rPr>
                        <a:t> to show children the different </a:t>
                      </a:r>
                      <a:r>
                        <a:rPr lang="en-GB" sz="1000" u="sng">
                          <a:solidFill>
                            <a:schemeClr val="hlink"/>
                          </a:solidFill>
                          <a:latin typeface="Niramit"/>
                          <a:ea typeface="Niramit"/>
                          <a:cs typeface="Niramit"/>
                          <a:sym typeface="Niramit"/>
                          <a:hlinkClick r:id="rId8"/>
                        </a:rPr>
                        <a:t>blood vessels</a:t>
                      </a:r>
                      <a:r>
                        <a:rPr lang="en-GB" sz="1000">
                          <a:latin typeface="Niramit"/>
                          <a:ea typeface="Niramit"/>
                          <a:cs typeface="Niramit"/>
                          <a:sym typeface="Niramit"/>
                        </a:rPr>
                        <a:t> in the body.</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pulse from wrist and neck. What is this measuring?</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explain function of each blood vessel type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Is the human heart different to other living creatures hearts</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the function of the heart and blood vessels?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Do animals and humans have different hearts?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the children a real heart. Explore the structure of the heart, valves, vessels and chambers.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photos of different animal hearts and compare. Do they do different jobs or the same?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findings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Blood - what is it doing</a:t>
                      </a:r>
                      <a:r>
                        <a:rPr lang="en-GB" sz="1000" u="sng">
                          <a:solidFill>
                            <a:schemeClr val="dk1"/>
                          </a:solidFill>
                          <a:latin typeface="Niramit"/>
                          <a:ea typeface="Niramit"/>
                          <a:cs typeface="Niramit"/>
                          <a:sym typeface="Niramit"/>
                        </a:rPr>
                        <a:t>?</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the function of the heart and blood vessels?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the main purpose of these structures? What does the circulatory system do?</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9"/>
                        </a:rPr>
                        <a:t>What is blood?</a:t>
                      </a:r>
                      <a:r>
                        <a:rPr lang="en-GB" sz="1000">
                          <a:latin typeface="Niramit"/>
                          <a:ea typeface="Niramit"/>
                          <a:cs typeface="Niramit"/>
                          <a:sym typeface="Niramit"/>
                        </a:rPr>
                        <a:t> Explore the purpose of blood and what this does for all living creatures.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Create an example of blood in a bottle to explore the different components of blood (red/white blood cells, platelets, plasma).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In books, describe the different function of blood components and the role of blood in the body.</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things </a:t>
                      </a:r>
                      <a:r>
                        <a:rPr lang="en-GB" sz="1000" u="sng">
                          <a:solidFill>
                            <a:schemeClr val="dk1"/>
                          </a:solidFill>
                          <a:latin typeface="Niramit"/>
                          <a:ea typeface="Niramit"/>
                          <a:cs typeface="Niramit"/>
                          <a:sym typeface="Niramit"/>
                        </a:rPr>
                        <a:t>affect</a:t>
                      </a:r>
                      <a:r>
                        <a:rPr lang="en-GB" sz="1000" u="sng">
                          <a:solidFill>
                            <a:schemeClr val="dk1"/>
                          </a:solidFill>
                          <a:latin typeface="Niramit"/>
                          <a:ea typeface="Niramit"/>
                          <a:cs typeface="Niramit"/>
                          <a:sym typeface="Niramit"/>
                        </a:rPr>
                        <a:t> the circulatory system</a:t>
                      </a:r>
                      <a:r>
                        <a:rPr lang="en-GB" sz="1000" u="sng">
                          <a:solidFill>
                            <a:schemeClr val="dk1"/>
                          </a:solidFill>
                          <a:latin typeface="Niramit"/>
                          <a:ea typeface="Niramit"/>
                          <a:cs typeface="Niramit"/>
                          <a:sym typeface="Niramit"/>
                        </a:rPr>
                        <a:t>?</a:t>
                      </a:r>
                      <a:endParaRPr i="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blood? How is blood transported around the body? What is the difference between oxygenated and deoxygenated blood?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things might affect the circulatory system? Make a list. Explore with exercise. Take children outside and do 1 minute of exercise. Feel pulse, what is happening?</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photos of blood vessels affected by food. What has happened here? Explore the negative effects of substances.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create a leaflet that explains the circulatory system and effects of different factors on this.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59" name="Google Shape;659;p73"/>
          <p:cNvSpPr txBox="1"/>
          <p:nvPr/>
        </p:nvSpPr>
        <p:spPr>
          <a:xfrm>
            <a:off x="251125" y="5504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3 - Animals including Humans (Circulatory Systems)</a:t>
            </a:r>
            <a:endParaRPr b="1" sz="2000">
              <a:latin typeface="Niramit"/>
              <a:ea typeface="Niramit"/>
              <a:cs typeface="Niramit"/>
              <a:sym typeface="Niramit"/>
            </a:endParaRPr>
          </a:p>
        </p:txBody>
      </p:sp>
      <p:graphicFrame>
        <p:nvGraphicFramePr>
          <p:cNvPr id="660" name="Google Shape;660;p73"/>
          <p:cNvGraphicFramePr/>
          <p:nvPr/>
        </p:nvGraphicFramePr>
        <p:xfrm>
          <a:off x="164275" y="985605"/>
          <a:ext cx="3000000" cy="3000000"/>
        </p:xfrm>
        <a:graphic>
          <a:graphicData uri="http://schemas.openxmlformats.org/drawingml/2006/table">
            <a:tbl>
              <a:tblPr>
                <a:noFill/>
                <a:tableStyleId>{D04F093B-4580-49F1-89EE-6A782F4942D1}</a:tableStyleId>
              </a:tblPr>
              <a:tblGrid>
                <a:gridCol w="4115625"/>
                <a:gridCol w="6211125"/>
              </a:tblGrid>
              <a:tr h="326275">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253275">
                <a:tc>
                  <a:txBody>
                    <a:bodyPr/>
                    <a:lstStyle/>
                    <a:p>
                      <a:pPr indent="0" lvl="0" marL="0" rtl="0" algn="l">
                        <a:lnSpc>
                          <a:spcPct val="115000"/>
                        </a:lnSpc>
                        <a:spcBef>
                          <a:spcPts val="0"/>
                        </a:spcBef>
                        <a:spcAft>
                          <a:spcPts val="0"/>
                        </a:spcAft>
                        <a:buClr>
                          <a:schemeClr val="dk1"/>
                        </a:buClr>
                        <a:buSzPts val="1100"/>
                        <a:buFont typeface="Arial"/>
                        <a:buNone/>
                      </a:pPr>
                      <a:r>
                        <a:rPr lang="en-GB" sz="1000">
                          <a:latin typeface="Niramit"/>
                          <a:ea typeface="Niramit"/>
                          <a:cs typeface="Niramit"/>
                          <a:sym typeface="Niramit"/>
                        </a:rPr>
                        <a:t>Heart, Blood, Lungs, Oxygenated, Deoxygenated, Plasma, Platelets, Red and white blood cells, Plasma  Blood vessels, Veins, Arteries, Pulse, Rate, Pumps, Transported, Oxygen, Carbon dioxide, Nutrients, Water, Muscles, Cycle, Circulatory system, Diet, Exercise, Drugs, Lifestyle</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Identify and name the main parts of the human circulatory system, and describe the functions of the heart, blood vessels and blood </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the impact of diet, exercise, drugs and lifestyle on the way their bodies function </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800"/>
                        </a:spcAft>
                        <a:buClr>
                          <a:schemeClr val="dk1"/>
                        </a:buClr>
                        <a:buSzPts val="1000"/>
                        <a:buFont typeface="Niramit"/>
                        <a:buChar char="●"/>
                      </a:pPr>
                      <a:r>
                        <a:rPr lang="en-GB" sz="1000">
                          <a:solidFill>
                            <a:schemeClr val="dk1"/>
                          </a:solidFill>
                          <a:latin typeface="Niramit"/>
                          <a:ea typeface="Niramit"/>
                          <a:cs typeface="Niramit"/>
                          <a:sym typeface="Niramit"/>
                        </a:rPr>
                        <a:t>Describe the ways in which nutrients and water are transported within animals, including humans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4" name="Shape 664"/>
        <p:cNvGrpSpPr/>
        <p:nvPr/>
      </p:nvGrpSpPr>
      <p:grpSpPr>
        <a:xfrm>
          <a:off x="0" y="0"/>
          <a:ext cx="0" cy="0"/>
          <a:chOff x="0" y="0"/>
          <a:chExt cx="0" cy="0"/>
        </a:xfrm>
      </p:grpSpPr>
      <p:sp>
        <p:nvSpPr>
          <p:cNvPr id="665" name="Google Shape;665;p74"/>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666" name="Google Shape;666;p74"/>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667" name="Google Shape;667;p74"/>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circulatory system includes the heart, blood vessels and blood.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There are three types of blood vessels: arteries, veins and capillaries. They each have a different-sized hole (lumen) and walls.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heart has four chambers: the right atrium, left atrium, right ventricle and left ventricle.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Blood is made up of four different components: plasma, platelets, red blood cells and white blood cells.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Arteries carry blood away from the heart, providing the tissues and organs with oxygen and other nutrients.</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668" name="Google Shape;668;p74"/>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children learned about human reproduction. In Year 3/4, the children learned that the digestive system is responsible for digesting food and absorbing nutrients and water. They learned that there are different types of teeth in humans and about their simple functions. The children learnt that for sound to reach the ear, sound waves travel through a medium, such as air or water. In Year 3/4, children learned that humans have a skeleton and muscles for movement, support and protecting organs. They learned that humans need the right types and amount of nutrition, and that they cannot make their own food. In Year 1/2, children learned that human offspring go through different stages as they grow to become adults. They learnt that it is important that humans exercise, eat the right amounts of different types of food, and have good hygiene.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transport role of the human circulatory system, its main parts and primary functions. They learn about healthy lifestyle choices and the effects of harmful substances on the body.</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69" name="Google Shape;669;p74"/>
          <p:cNvSpPr txBox="1"/>
          <p:nvPr/>
        </p:nvSpPr>
        <p:spPr>
          <a:xfrm>
            <a:off x="311850" y="803825"/>
            <a:ext cx="93261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3 - Animals including Humans (Circulatory Systems)</a:t>
            </a:r>
            <a:endParaRPr b="1" sz="2000">
              <a:solidFill>
                <a:schemeClr val="dk1"/>
              </a:solidFill>
              <a:latin typeface="Niramit"/>
              <a:ea typeface="Niramit"/>
              <a:cs typeface="Niramit"/>
              <a:sym typeface="Niramit"/>
            </a:endParaRPr>
          </a:p>
          <a:p>
            <a:pPr indent="0" lvl="0" marL="0" rtl="0" algn="l">
              <a:spcBef>
                <a:spcPts val="0"/>
              </a:spcBef>
              <a:spcAft>
                <a:spcPts val="0"/>
              </a:spcAft>
              <a:buNone/>
            </a:pPr>
            <a:r>
              <a:t/>
            </a:r>
            <a:endParaRPr b="1" sz="2000">
              <a:solidFill>
                <a:schemeClr val="dk1"/>
              </a:solidFill>
              <a:latin typeface="Niramit"/>
              <a:ea typeface="Niramit"/>
              <a:cs typeface="Niramit"/>
              <a:sym typeface="Niramit"/>
            </a:endParaRPr>
          </a:p>
        </p:txBody>
      </p:sp>
      <p:pic>
        <p:nvPicPr>
          <p:cNvPr id="670" name="Google Shape;670;p74"/>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7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4" name="Shape 674"/>
        <p:cNvGrpSpPr/>
        <p:nvPr/>
      </p:nvGrpSpPr>
      <p:grpSpPr>
        <a:xfrm>
          <a:off x="0" y="0"/>
          <a:ext cx="0" cy="0"/>
          <a:chOff x="0" y="0"/>
          <a:chExt cx="0" cy="0"/>
        </a:xfrm>
      </p:grpSpPr>
      <p:sp>
        <p:nvSpPr>
          <p:cNvPr id="675" name="Google Shape;675;p75"/>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76" name="Google Shape;676;p75"/>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677" name="Google Shape;677;p75"/>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 UKS2 UNIT BREAKDOWNS</a:t>
            </a:r>
            <a:endParaRPr b="1" sz="2600">
              <a:solidFill>
                <a:schemeClr val="lt1"/>
              </a:solidFill>
              <a:latin typeface="Niramit"/>
              <a:ea typeface="Niramit"/>
              <a:cs typeface="Niramit"/>
              <a:sym typeface="Niramit"/>
            </a:endParaRPr>
          </a:p>
        </p:txBody>
      </p:sp>
      <p:graphicFrame>
        <p:nvGraphicFramePr>
          <p:cNvPr id="678" name="Google Shape;678;p75"/>
          <p:cNvGraphicFramePr/>
          <p:nvPr/>
        </p:nvGraphicFramePr>
        <p:xfrm>
          <a:off x="251200" y="29946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9410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706650">
                <a:tc>
                  <a:txBody>
                    <a:bodyPr/>
                    <a:lstStyle/>
                    <a:p>
                      <a:pPr indent="0" lvl="0" marL="0" rtl="0" algn="l">
                        <a:spcBef>
                          <a:spcPts val="0"/>
                        </a:spcBef>
                        <a:spcAft>
                          <a:spcPts val="0"/>
                        </a:spcAft>
                        <a:buNone/>
                      </a:pPr>
                      <a:r>
                        <a:rPr lang="en-GB" sz="1000" u="sng">
                          <a:latin typeface="Niramit"/>
                          <a:ea typeface="Niramit"/>
                          <a:cs typeface="Niramit"/>
                          <a:sym typeface="Niramit"/>
                        </a:rPr>
                        <a:t>What is light and where does it come from</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As the children to list as many different sources of light that they can think of. Encourage them to think of natural and manmade sources.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to the children what their new science topic is. Create a mind map in books with prior knowledge in to add to throughout the topic.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some of th examples that they had come up with and look at alternatives. Explain to children what light is.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do we see</a:t>
                      </a:r>
                      <a:r>
                        <a:rPr lang="en-GB" sz="1000" u="sng">
                          <a:solidFill>
                            <a:schemeClr val="dk1"/>
                          </a:solidFill>
                          <a:latin typeface="Niramit"/>
                          <a:ea typeface="Niramit"/>
                          <a:cs typeface="Niramit"/>
                          <a:sym typeface="Niramit"/>
                        </a:rPr>
                        <a:t>? </a:t>
                      </a:r>
                      <a:endParaRPr i="1"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light and how is it created?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Which sense do we use to see? How does the eye work? Ask children to write down what they already know on post-its to splat on Working Wall.</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how the eye works and detects light. Teach about reflection and how light rays enter the eye and how our </a:t>
                      </a:r>
                      <a:r>
                        <a:rPr lang="en-GB" sz="1000">
                          <a:latin typeface="Niramit"/>
                          <a:ea typeface="Niramit"/>
                          <a:cs typeface="Niramit"/>
                          <a:sym typeface="Niramit"/>
                        </a:rPr>
                        <a:t>brains</a:t>
                      </a:r>
                      <a:r>
                        <a:rPr lang="en-GB" sz="1000">
                          <a:latin typeface="Niramit"/>
                          <a:ea typeface="Niramit"/>
                          <a:cs typeface="Niramit"/>
                          <a:sym typeface="Niramit"/>
                        </a:rPr>
                        <a:t> make sense of what we see.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diagrams in books and label explaining the function of the eye.</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does light travel?</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the function of the eye?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the structure of the eye and </a:t>
                      </a:r>
                      <a:r>
                        <a:rPr lang="en-GB" sz="1000">
                          <a:latin typeface="Niramit"/>
                          <a:ea typeface="Niramit"/>
                          <a:cs typeface="Niramit"/>
                          <a:sym typeface="Niramit"/>
                        </a:rPr>
                        <a:t>refresh</a:t>
                      </a:r>
                      <a:r>
                        <a:rPr lang="en-GB" sz="1000">
                          <a:latin typeface="Niramit"/>
                          <a:ea typeface="Niramit"/>
                          <a:cs typeface="Niramit"/>
                          <a:sym typeface="Niramit"/>
                        </a:rPr>
                        <a:t> memories of how the eye works.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Does light travel directly into our eyes? Explain to children that light rays reflect off of different surfaces and hour eyes detect this to understand and make sense of the world around us.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light using torches and spaghetti to see that light travels in </a:t>
                      </a:r>
                      <a:r>
                        <a:rPr lang="en-GB" sz="1000">
                          <a:latin typeface="Niramit"/>
                          <a:ea typeface="Niramit"/>
                          <a:cs typeface="Niramit"/>
                          <a:sym typeface="Niramit"/>
                        </a:rPr>
                        <a:t>straight</a:t>
                      </a:r>
                      <a:r>
                        <a:rPr lang="en-GB" sz="1000">
                          <a:latin typeface="Niramit"/>
                          <a:ea typeface="Niramit"/>
                          <a:cs typeface="Niramit"/>
                          <a:sym typeface="Niramit"/>
                        </a:rPr>
                        <a:t> lines. Use mirrors to reflect light.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diagrams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is reflection? - Making periscopes.</a:t>
                      </a:r>
                      <a:endParaRPr sz="1000" u="sng">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does reflection mean? How does this work to help us see?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how light reflects on different surfaces (</a:t>
                      </a:r>
                      <a:r>
                        <a:rPr lang="en-GB" sz="1000">
                          <a:latin typeface="Niramit"/>
                          <a:ea typeface="Niramit"/>
                          <a:cs typeface="Niramit"/>
                          <a:sym typeface="Niramit"/>
                        </a:rPr>
                        <a:t>reflective</a:t>
                      </a:r>
                      <a:r>
                        <a:rPr lang="en-GB" sz="1000">
                          <a:latin typeface="Niramit"/>
                          <a:ea typeface="Niramit"/>
                          <a:cs typeface="Niramit"/>
                          <a:sym typeface="Niramit"/>
                        </a:rPr>
                        <a:t> and non).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to children that they are going to create a tool that uses reflection to help see. Teach what a periscope is.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design and make their periscopes. Test to see if effective.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explain how reflection works - discuss on different surfaces.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shadows are formed</a:t>
                      </a:r>
                      <a:r>
                        <a:rPr lang="en-GB" sz="1000" u="sng">
                          <a:solidFill>
                            <a:schemeClr val="dk1"/>
                          </a:solidFill>
                          <a:latin typeface="Niramit"/>
                          <a:ea typeface="Niramit"/>
                          <a:cs typeface="Niramit"/>
                          <a:sym typeface="Niramit"/>
                        </a:rPr>
                        <a:t>?</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does light travel?</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happens when something blocks light?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from Yr3 how shadows are formed.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Model creating shadows using different objects and a torch.</a:t>
                      </a:r>
                      <a:r>
                        <a:rPr lang="en-GB" sz="1000">
                          <a:solidFill>
                            <a:schemeClr val="dk1"/>
                          </a:solidFill>
                          <a:latin typeface="Niramit"/>
                          <a:ea typeface="Niramit"/>
                          <a:cs typeface="Niramit"/>
                          <a:sym typeface="Niramit"/>
                        </a:rPr>
                        <a:t>How shadow is same shape as object. </a:t>
                      </a:r>
                      <a:r>
                        <a:rPr lang="en-GB" sz="1000">
                          <a:latin typeface="Niramit"/>
                          <a:ea typeface="Niramit"/>
                          <a:cs typeface="Niramit"/>
                          <a:sym typeface="Niramit"/>
                        </a:rPr>
                        <a:t>Children to then have a go themselves at making shadows.</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Bring children back and discuss how shadows differ when the object is moved/light source moves.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Draw diagrams in books and explain how shadows are formed.</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Investigating light.</a:t>
                      </a:r>
                      <a:endParaRPr i="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have we learnt over this topic? </a:t>
                      </a:r>
                      <a:r>
                        <a:rPr lang="en-GB" sz="1000">
                          <a:latin typeface="Niramit"/>
                          <a:ea typeface="Niramit"/>
                          <a:cs typeface="Niramit"/>
                          <a:sym typeface="Niramit"/>
                        </a:rPr>
                        <a:t>Update</a:t>
                      </a:r>
                      <a:r>
                        <a:rPr lang="en-GB" sz="1000">
                          <a:latin typeface="Niramit"/>
                          <a:ea typeface="Niramit"/>
                          <a:cs typeface="Niramit"/>
                          <a:sym typeface="Niramit"/>
                        </a:rPr>
                        <a:t> mindmap.</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Complete quiz on light and content from the topic.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diffraction? Teach children about what diffraction is and how this is created. </a:t>
                      </a:r>
                      <a:r>
                        <a:rPr lang="en-GB" sz="1000">
                          <a:latin typeface="Niramit"/>
                          <a:ea typeface="Niramit"/>
                          <a:cs typeface="Niramit"/>
                          <a:sym typeface="Niramit"/>
                        </a:rPr>
                        <a:t>Children</a:t>
                      </a:r>
                      <a:r>
                        <a:rPr lang="en-GB" sz="1000">
                          <a:latin typeface="Niramit"/>
                          <a:ea typeface="Niramit"/>
                          <a:cs typeface="Niramit"/>
                          <a:sym typeface="Niramit"/>
                        </a:rPr>
                        <a:t> to then explore using </a:t>
                      </a:r>
                      <a:r>
                        <a:rPr lang="en-GB" sz="1000">
                          <a:latin typeface="Niramit"/>
                          <a:ea typeface="Niramit"/>
                          <a:cs typeface="Niramit"/>
                          <a:sym typeface="Niramit"/>
                        </a:rPr>
                        <a:t>prisms</a:t>
                      </a: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Explore using colouring and soap bubbles. How do we see the different colours? Shine light into bubble - what happens to the light rays? The severity of the colour?</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79" name="Google Shape;679;p75"/>
          <p:cNvSpPr txBox="1"/>
          <p:nvPr/>
        </p:nvSpPr>
        <p:spPr>
          <a:xfrm>
            <a:off x="251125" y="5504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5- Light</a:t>
            </a:r>
            <a:endParaRPr b="1" sz="2000">
              <a:latin typeface="Niramit"/>
              <a:ea typeface="Niramit"/>
              <a:cs typeface="Niramit"/>
              <a:sym typeface="Niramit"/>
            </a:endParaRPr>
          </a:p>
        </p:txBody>
      </p:sp>
      <p:graphicFrame>
        <p:nvGraphicFramePr>
          <p:cNvPr id="680" name="Google Shape;680;p75"/>
          <p:cNvGraphicFramePr/>
          <p:nvPr/>
        </p:nvGraphicFramePr>
        <p:xfrm>
          <a:off x="164275" y="985605"/>
          <a:ext cx="3000000" cy="3000000"/>
        </p:xfrm>
        <a:graphic>
          <a:graphicData uri="http://schemas.openxmlformats.org/drawingml/2006/table">
            <a:tbl>
              <a:tblPr>
                <a:noFill/>
                <a:tableStyleId>{D04F093B-4580-49F1-89EE-6A782F4942D1}</a:tableStyleId>
              </a:tblPr>
              <a:tblGrid>
                <a:gridCol w="4115625"/>
                <a:gridCol w="6211125"/>
              </a:tblGrid>
              <a:tr h="35460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547600">
                <a:tc>
                  <a:txBody>
                    <a:bodyPr/>
                    <a:lstStyle/>
                    <a:p>
                      <a:pPr indent="0" lvl="0" marL="0" rtl="0" algn="l">
                        <a:lnSpc>
                          <a:spcPct val="115000"/>
                        </a:lnSpc>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Light, light source, dark, absence of light, transparent, translucent, opaque, shiny, matt, surface, shadow, reflect, mirror, sunlight, dangerous, Straight lines, Light rays, Prism, Periscope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light appears to travel in straight lines.</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Use the idea that light travels in straight lines to explain that objects are seen because they give out or reflect light into the eye.</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Explain that we see things because light travels from light sources to our eyes or from light sources to objects and then to our eyes.</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800"/>
                        </a:spcAft>
                        <a:buClr>
                          <a:schemeClr val="dk1"/>
                        </a:buClr>
                        <a:buSzPts val="1000"/>
                        <a:buFont typeface="Niramit"/>
                        <a:buChar char="●"/>
                      </a:pPr>
                      <a:r>
                        <a:rPr lang="en-GB" sz="1000">
                          <a:solidFill>
                            <a:schemeClr val="dk1"/>
                          </a:solidFill>
                          <a:latin typeface="Niramit"/>
                          <a:ea typeface="Niramit"/>
                          <a:cs typeface="Niramit"/>
                          <a:sym typeface="Niramit"/>
                        </a:rPr>
                        <a:t>Use the idea that light travels in straight lines to explain why shadows have the same shape as the objects that cast them. Notice how light can be split into different colours using a prism.</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4" name="Shape 684"/>
        <p:cNvGrpSpPr/>
        <p:nvPr/>
      </p:nvGrpSpPr>
      <p:grpSpPr>
        <a:xfrm>
          <a:off x="0" y="0"/>
          <a:ext cx="0" cy="0"/>
          <a:chOff x="0" y="0"/>
          <a:chExt cx="0" cy="0"/>
        </a:xfrm>
      </p:grpSpPr>
      <p:sp>
        <p:nvSpPr>
          <p:cNvPr id="685" name="Google Shape;685;p76"/>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686" name="Google Shape;686;p76"/>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687" name="Google Shape;687;p76"/>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Light travels in waves in straight lines.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Light sources give out light. They can be natural or artificial.</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angle at which light hits a reflective surface is the same angle at which it is reflected.</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Refraction is the bending of light as it passes from one transparent material to another.</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Arteries carry blood away from the heart, providing the tissues and organs with oxygen and other nutrients.</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688" name="Google Shape;688;p76"/>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 children learnt that light from the Sun is damaging for vision and the skin. Shadows change shape and size when the light source moves. Children noticed that light is reflected from surfaces and that we need light in order to see things and that dark is the absence of light. Children recognised that shadows are formed when the light from a light source is blocked by an opaque object and find patterns in the way that the size of shadows change. In Year 1/2, children learnt that plants need water, light and a suitable temperature to grow and stay healthy.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way that light behaves, travelling in straight lines from a source or reflector, into the eye. They explore how we see light and colours, and phenomena associated with light, including shadows, reflections and refraction.</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89" name="Google Shape;689;p76"/>
          <p:cNvSpPr txBox="1"/>
          <p:nvPr/>
        </p:nvSpPr>
        <p:spPr>
          <a:xfrm>
            <a:off x="311850" y="803825"/>
            <a:ext cx="93261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5</a:t>
            </a:r>
            <a:r>
              <a:rPr b="1" lang="en-GB" sz="2000">
                <a:solidFill>
                  <a:schemeClr val="dk1"/>
                </a:solidFill>
                <a:latin typeface="Niramit"/>
                <a:ea typeface="Niramit"/>
                <a:cs typeface="Niramit"/>
                <a:sym typeface="Niramit"/>
              </a:rPr>
              <a:t> - light</a:t>
            </a:r>
            <a:endParaRPr b="1" sz="2000">
              <a:solidFill>
                <a:schemeClr val="dk1"/>
              </a:solidFill>
              <a:latin typeface="Niramit"/>
              <a:ea typeface="Niramit"/>
              <a:cs typeface="Niramit"/>
              <a:sym typeface="Niramit"/>
            </a:endParaRPr>
          </a:p>
          <a:p>
            <a:pPr indent="0" lvl="0" marL="0" rtl="0" algn="l">
              <a:spcBef>
                <a:spcPts val="0"/>
              </a:spcBef>
              <a:spcAft>
                <a:spcPts val="0"/>
              </a:spcAft>
              <a:buNone/>
            </a:pPr>
            <a:r>
              <a:t/>
            </a:r>
            <a:endParaRPr b="1" sz="2000">
              <a:solidFill>
                <a:schemeClr val="dk1"/>
              </a:solidFill>
              <a:latin typeface="Niramit"/>
              <a:ea typeface="Niramit"/>
              <a:cs typeface="Niramit"/>
              <a:sym typeface="Niramit"/>
            </a:endParaRPr>
          </a:p>
        </p:txBody>
      </p:sp>
      <p:pic>
        <p:nvPicPr>
          <p:cNvPr id="690" name="Google Shape;690;p76"/>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9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4" name="Shape 694"/>
        <p:cNvGrpSpPr/>
        <p:nvPr/>
      </p:nvGrpSpPr>
      <p:grpSpPr>
        <a:xfrm>
          <a:off x="0" y="0"/>
          <a:ext cx="0" cy="0"/>
          <a:chOff x="0" y="0"/>
          <a:chExt cx="0" cy="0"/>
        </a:xfrm>
      </p:grpSpPr>
      <p:sp>
        <p:nvSpPr>
          <p:cNvPr id="695" name="Google Shape;695;p77"/>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96" name="Google Shape;696;p77"/>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697" name="Google Shape;697;p77"/>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7. UKS2 UNIT BREAKDOWNS</a:t>
            </a:r>
            <a:endParaRPr b="1" sz="2600">
              <a:solidFill>
                <a:schemeClr val="lt1"/>
              </a:solidFill>
              <a:latin typeface="Niramit"/>
              <a:ea typeface="Niramit"/>
              <a:cs typeface="Niramit"/>
              <a:sym typeface="Niramit"/>
            </a:endParaRPr>
          </a:p>
        </p:txBody>
      </p:sp>
      <p:graphicFrame>
        <p:nvGraphicFramePr>
          <p:cNvPr id="698" name="Google Shape;698;p77"/>
          <p:cNvGraphicFramePr/>
          <p:nvPr/>
        </p:nvGraphicFramePr>
        <p:xfrm>
          <a:off x="251200" y="27660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94100">
                <a:tc>
                  <a:txBody>
                    <a:bodyPr/>
                    <a:lstStyle/>
                    <a:p>
                      <a:pPr indent="0" lvl="0" marL="0" rtl="0" algn="l">
                        <a:spcBef>
                          <a:spcPts val="0"/>
                        </a:spcBef>
                        <a:spcAft>
                          <a:spcPts val="0"/>
                        </a:spcAft>
                        <a:buNone/>
                      </a:pPr>
                      <a:r>
                        <a:rPr b="1" lang="en-GB" sz="1200">
                          <a:latin typeface="Niramit"/>
                          <a:ea typeface="Niramit"/>
                          <a:cs typeface="Niramit"/>
                          <a:sym typeface="Niramit"/>
                        </a:rPr>
                        <a:t>Lesson One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706650">
                <a:tc>
                  <a:txBody>
                    <a:bodyPr/>
                    <a:lstStyle/>
                    <a:p>
                      <a:pPr indent="0" lvl="0" marL="0" rtl="0" algn="l">
                        <a:spcBef>
                          <a:spcPts val="0"/>
                        </a:spcBef>
                        <a:spcAft>
                          <a:spcPts val="0"/>
                        </a:spcAft>
                        <a:buNone/>
                      </a:pPr>
                      <a:r>
                        <a:rPr lang="en-GB" sz="1000" u="sng">
                          <a:latin typeface="Niramit"/>
                          <a:ea typeface="Niramit"/>
                          <a:cs typeface="Niramit"/>
                          <a:sym typeface="Niramit"/>
                        </a:rPr>
                        <a:t>How are fossils formed</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Show children different photos/examples of fossils. What are they and how were they formed?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to the children what their new science topic is. Create a mind map in books with prior knowledge in to add to throughout the topic.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Review from Yr3 - What are fossils and how are they formed. Teach children the process of fossilisation.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Label the fossilisation process in books.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is this helpful for scientists? Explain and write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have living things changed over time</a:t>
                      </a:r>
                      <a:r>
                        <a:rPr lang="en-GB" sz="1000" u="sng">
                          <a:solidFill>
                            <a:schemeClr val="dk1"/>
                          </a:solidFill>
                          <a:latin typeface="Niramit"/>
                          <a:ea typeface="Niramit"/>
                          <a:cs typeface="Niramit"/>
                          <a:sym typeface="Niramit"/>
                        </a:rPr>
                        <a:t>? </a:t>
                      </a:r>
                      <a:endParaRPr i="1"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Read ‘When Whales Walked’.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Show children 3 different animals - do you think these have always looked like this?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Track the process of change for different species (e.g. whales) and how they look different from ancestors. What is this process called?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Teach children about evolution and adaptation - what these words mean and how animals, including humans, have adapted over time.</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does inheritance mean</a:t>
                      </a:r>
                      <a:r>
                        <a:rPr lang="en-GB" sz="1000" u="sng">
                          <a:solidFill>
                            <a:schemeClr val="dk1"/>
                          </a:solidFill>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How have some creatures changed over time?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Invite children to bring in photos of them as a baby and their parents as a baby. Look at these photos and ask them what they notice.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does the word inheritance mean? Teach children the meaning and how offspring inherit genes from parents.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Look at different animals, offspring and their parents, and look at similarities and differences.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have plants and animals adapted to their environment</a:t>
                      </a:r>
                      <a:r>
                        <a:rPr lang="en-GB" sz="1000" u="sng">
                          <a:solidFill>
                            <a:schemeClr val="dk1"/>
                          </a:solidFill>
                          <a:latin typeface="Niramit"/>
                          <a:ea typeface="Niramit"/>
                          <a:cs typeface="Niramit"/>
                          <a:sym typeface="Niramit"/>
                        </a:rPr>
                        <a:t>?</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u="sng">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inheritance? What does offspring mean?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4"/>
                        </a:rPr>
                        <a:t>Who is Charles Darwin</a:t>
                      </a:r>
                      <a:r>
                        <a:rPr lang="en-GB" sz="1000">
                          <a:latin typeface="Niramit"/>
                          <a:ea typeface="Niramit"/>
                          <a:cs typeface="Niramit"/>
                          <a:sym typeface="Niramit"/>
                        </a:rPr>
                        <a:t> and what did he do?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are plants and animals adapted to live in their environment? Look at an example of a cactus, seal and fox. Look at their adaptations.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Using </a:t>
                      </a:r>
                      <a:r>
                        <a:rPr lang="en-GB" sz="1000" u="sng">
                          <a:solidFill>
                            <a:schemeClr val="hlink"/>
                          </a:solidFill>
                          <a:latin typeface="Niramit"/>
                          <a:ea typeface="Niramit"/>
                          <a:cs typeface="Niramit"/>
                          <a:sym typeface="Niramit"/>
                          <a:hlinkClick r:id="rId5"/>
                        </a:rPr>
                        <a:t>Darwin’s Finches</a:t>
                      </a:r>
                      <a:r>
                        <a:rPr lang="en-GB" sz="1000">
                          <a:latin typeface="Niramit"/>
                          <a:ea typeface="Niramit"/>
                          <a:cs typeface="Niramit"/>
                          <a:sym typeface="Niramit"/>
                        </a:rPr>
                        <a:t>, explore the research he did to show how they were adapted to live in their environment. Concept of natural selection.</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the test in their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How have plants and animals adapted - continued</a:t>
                      </a:r>
                      <a:r>
                        <a:rPr lang="en-GB" sz="1000" u="sng">
                          <a:solidFill>
                            <a:schemeClr val="dk1"/>
                          </a:solidFill>
                          <a:latin typeface="Niramit"/>
                          <a:ea typeface="Niramit"/>
                          <a:cs typeface="Niramit"/>
                          <a:sym typeface="Niramit"/>
                        </a:rPr>
                        <a:t>?</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Research</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Who was Charles Darwin? What did he do?</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the adaptations seen in Darwin’s Finches. What they found and what this helps </a:t>
                      </a:r>
                      <a:r>
                        <a:rPr lang="en-GB" sz="1000">
                          <a:latin typeface="Niramit"/>
                          <a:ea typeface="Niramit"/>
                          <a:cs typeface="Niramit"/>
                          <a:sym typeface="Niramit"/>
                        </a:rPr>
                        <a:t>scientists</a:t>
                      </a:r>
                      <a:r>
                        <a:rPr lang="en-GB" sz="1000">
                          <a:latin typeface="Niramit"/>
                          <a:ea typeface="Niramit"/>
                          <a:cs typeface="Niramit"/>
                          <a:sym typeface="Niramit"/>
                        </a:rPr>
                        <a:t> to understand.</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research thee adaptations of one plant and one animal of their choosing. Looking at the anatomy and environment of each, how is this living thing suited to live in its environment,</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Children to create a fact file for each of their living thing in their books to show their findings.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Art - design animal and how it is adapted.</a:t>
                      </a:r>
                      <a:endParaRPr i="1"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Recap - What is adaptation? What is inheritance? Recap learning from this topic.</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Explain to children that they are going to design and create their own animal that has adapted over time to live in its environment. The children must think carefully about the animals adaptations and how this helps it to survive.</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Design and then describe their animal, its habitat, adaptations and how this makes it successful.</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in books.</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699" name="Google Shape;699;p77"/>
          <p:cNvSpPr txBox="1"/>
          <p:nvPr/>
        </p:nvSpPr>
        <p:spPr>
          <a:xfrm>
            <a:off x="251125" y="5504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latin typeface="Niramit"/>
                <a:ea typeface="Niramit"/>
                <a:cs typeface="Niramit"/>
                <a:sym typeface="Niramit"/>
              </a:rPr>
              <a:t>Unit 6- Evolution</a:t>
            </a:r>
            <a:endParaRPr b="1" sz="2000">
              <a:latin typeface="Niramit"/>
              <a:ea typeface="Niramit"/>
              <a:cs typeface="Niramit"/>
              <a:sym typeface="Niramit"/>
            </a:endParaRPr>
          </a:p>
        </p:txBody>
      </p:sp>
      <p:graphicFrame>
        <p:nvGraphicFramePr>
          <p:cNvPr id="700" name="Google Shape;700;p77"/>
          <p:cNvGraphicFramePr/>
          <p:nvPr/>
        </p:nvGraphicFramePr>
        <p:xfrm>
          <a:off x="164275" y="985605"/>
          <a:ext cx="3000000" cy="3000000"/>
        </p:xfrm>
        <a:graphic>
          <a:graphicData uri="http://schemas.openxmlformats.org/drawingml/2006/table">
            <a:tbl>
              <a:tblPr>
                <a:noFill/>
                <a:tableStyleId>{D04F093B-4580-49F1-89EE-6A782F4942D1}</a:tableStyleId>
              </a:tblPr>
              <a:tblGrid>
                <a:gridCol w="4115625"/>
                <a:gridCol w="6211125"/>
              </a:tblGrid>
              <a:tr h="335225">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38650">
                <a:tc>
                  <a:txBody>
                    <a:bodyPr/>
                    <a:lstStyle/>
                    <a:p>
                      <a:pPr indent="0" lvl="0" marL="0" rtl="0" algn="l">
                        <a:lnSpc>
                          <a:spcPct val="115000"/>
                        </a:lnSpc>
                        <a:spcBef>
                          <a:spcPts val="0"/>
                        </a:spcBef>
                        <a:spcAft>
                          <a:spcPts val="0"/>
                        </a:spcAft>
                        <a:buClr>
                          <a:schemeClr val="dk1"/>
                        </a:buClr>
                        <a:buSzPts val="1100"/>
                        <a:buFont typeface="Arial"/>
                        <a:buNone/>
                      </a:pPr>
                      <a:r>
                        <a:rPr lang="en-GB" sz="1000">
                          <a:latin typeface="Niramit"/>
                          <a:ea typeface="Niramit"/>
                          <a:cs typeface="Niramit"/>
                          <a:sym typeface="Niramit"/>
                        </a:rPr>
                        <a:t>Offspring, Characteristic, Adaptation, Natural selection, Identical, Genes, Charles Darwin, Sexual reproduction, Vary, Suited, Adapted, Environment, Inherited, Species, Fossils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living things have changed over time and that fossils provide information about living things that inhabited the Earth millions of years ago.</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Recognise that living things produce offspring of the same kind, but normally offspring vary and are not identical to their parents.</a:t>
                      </a:r>
                      <a:endParaRPr sz="1000">
                        <a:solidFill>
                          <a:schemeClr val="dk1"/>
                        </a:solidFill>
                        <a:latin typeface="Niramit"/>
                        <a:ea typeface="Niramit"/>
                        <a:cs typeface="Niramit"/>
                        <a:sym typeface="Niramit"/>
                      </a:endParaRPr>
                    </a:p>
                    <a:p>
                      <a:pPr indent="-292100" lvl="0" marL="457200" rtl="0" algn="l">
                        <a:lnSpc>
                          <a:spcPct val="107916"/>
                        </a:lnSpc>
                        <a:spcBef>
                          <a:spcPts val="0"/>
                        </a:spcBef>
                        <a:spcAft>
                          <a:spcPts val="800"/>
                        </a:spcAft>
                        <a:buClr>
                          <a:schemeClr val="dk1"/>
                        </a:buClr>
                        <a:buSzPts val="1000"/>
                        <a:buFont typeface="Niramit"/>
                        <a:buChar char="●"/>
                      </a:pPr>
                      <a:r>
                        <a:rPr lang="en-GB" sz="1000">
                          <a:solidFill>
                            <a:schemeClr val="dk1"/>
                          </a:solidFill>
                          <a:latin typeface="Niramit"/>
                          <a:ea typeface="Niramit"/>
                          <a:cs typeface="Niramit"/>
                          <a:sym typeface="Niramit"/>
                        </a:rPr>
                        <a:t>Identify how animals and plants are adapted to suit their environment in different ways and that adaptation may lead to evolution.</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4" name="Shape 704"/>
        <p:cNvGrpSpPr/>
        <p:nvPr/>
      </p:nvGrpSpPr>
      <p:grpSpPr>
        <a:xfrm>
          <a:off x="0" y="0"/>
          <a:ext cx="0" cy="0"/>
          <a:chOff x="0" y="0"/>
          <a:chExt cx="0" cy="0"/>
        </a:xfrm>
      </p:grpSpPr>
      <p:sp>
        <p:nvSpPr>
          <p:cNvPr id="705" name="Google Shape;705;p78"/>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706" name="Google Shape;706;p78"/>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KS2 UNIT BREAKDOWNS</a:t>
            </a:r>
            <a:endParaRPr/>
          </a:p>
        </p:txBody>
      </p:sp>
      <p:graphicFrame>
        <p:nvGraphicFramePr>
          <p:cNvPr id="707" name="Google Shape;707;p78"/>
          <p:cNvGraphicFramePr/>
          <p:nvPr/>
        </p:nvGraphicFramePr>
        <p:xfrm>
          <a:off x="311850" y="1342042"/>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There are five kingdoms: animals, plants, fungi, protists and monerans.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Scientists compare fossilised remains from the past to living species that exist today to hypothesise how living things have evolved over time.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The theory of evolution was developed in the 19th century by the naturalists Charles Darwin and Alfred Russel Wallace. It states that: all life on Earth has evolved from simple life forms to more complex ones over time.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Inheritance is when living things pass on characteristics following sexual reproduction, such as height, skin colour and eye colour.</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708" name="Google Shape;708;p78"/>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Plan different types of scientific enquiries to answer questions, including recognising and controlling variables where necessary.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Take measurements, using a range of scientific equipment, with increasing accuracy and precision, taking repeat readings when appropriate.</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Record data and results of increasing complexity using scientific diagrams and labels, classification keys, tables, scatter graphs, bar and line graphs.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test results to make predictions to set up further comparative and fair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Report and present findings from enquiries, including conclusions, causal relationships and explanations of and degree of trust in results, in oral and written forms such as displays and other presentations.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scientific evidence that has been used to support or refute ideas or arguments.</a:t>
                      </a:r>
                      <a:endParaRPr sz="8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 </a:t>
                      </a:r>
                      <a:r>
                        <a:rPr lang="en-GB" sz="1000">
                          <a:solidFill>
                            <a:schemeClr val="dk1"/>
                          </a:solidFill>
                          <a:latin typeface="Ruluko"/>
                          <a:ea typeface="Ruluko"/>
                          <a:cs typeface="Ruluko"/>
                          <a:sym typeface="Ruluko"/>
                        </a:rPr>
                        <a:t>children learnt that Humans reproduce sexually, which involves two parents (one female</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and one male) and produces offspring that are different from the parents. In Year 3/4, children learnt that fossils form over millions of years and are the remains of a once-living organism, preserved as rock. In Year 1/2, children learnt that human offspring go through different stages as they grow to become adults.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how living things on Earth have changed over time and how fossils provide evidence for this. They learn how characteristics are passed from parents to their offspring and how variation in offspring can affect their survival, with changes (adaptations) possibly leading to the evolution of a species.</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709" name="Google Shape;709;p78"/>
          <p:cNvSpPr txBox="1"/>
          <p:nvPr/>
        </p:nvSpPr>
        <p:spPr>
          <a:xfrm>
            <a:off x="311850" y="803825"/>
            <a:ext cx="93261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a:t>
            </a:r>
            <a:r>
              <a:rPr b="1" lang="en-GB" sz="2000">
                <a:solidFill>
                  <a:schemeClr val="dk1"/>
                </a:solidFill>
                <a:latin typeface="Niramit"/>
                <a:ea typeface="Niramit"/>
                <a:cs typeface="Niramit"/>
                <a:sym typeface="Niramit"/>
              </a:rPr>
              <a:t>6 - Evolution </a:t>
            </a:r>
            <a:endParaRPr b="1" sz="2000">
              <a:solidFill>
                <a:schemeClr val="dk1"/>
              </a:solidFill>
              <a:latin typeface="Niramit"/>
              <a:ea typeface="Niramit"/>
              <a:cs typeface="Niramit"/>
              <a:sym typeface="Niramit"/>
            </a:endParaRPr>
          </a:p>
          <a:p>
            <a:pPr indent="0" lvl="0" marL="0" rtl="0" algn="l">
              <a:spcBef>
                <a:spcPts val="0"/>
              </a:spcBef>
              <a:spcAft>
                <a:spcPts val="0"/>
              </a:spcAft>
              <a:buNone/>
            </a:pPr>
            <a:r>
              <a:t/>
            </a:r>
            <a:endParaRPr b="1" sz="2000">
              <a:solidFill>
                <a:schemeClr val="dk1"/>
              </a:solidFill>
              <a:latin typeface="Niramit"/>
              <a:ea typeface="Niramit"/>
              <a:cs typeface="Niramit"/>
              <a:sym typeface="Niramit"/>
            </a:endParaRPr>
          </a:p>
        </p:txBody>
      </p:sp>
      <p:pic>
        <p:nvPicPr>
          <p:cNvPr id="710" name="Google Shape;710;p78"/>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9"/>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116" name="Google Shape;116;p19"/>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Clr>
                <a:schemeClr val="dk1"/>
              </a:buClr>
              <a:buSzPts val="1100"/>
              <a:buFont typeface="Arial"/>
              <a:buNone/>
            </a:pPr>
            <a:r>
              <a:rPr b="1" lang="en-GB" sz="2600">
                <a:solidFill>
                  <a:schemeClr val="lt1"/>
                </a:solidFill>
                <a:latin typeface="Niramit"/>
                <a:ea typeface="Niramit"/>
                <a:cs typeface="Niramit"/>
                <a:sym typeface="Niramit"/>
              </a:rPr>
              <a:t> KS1 UNIT BREAKDOWNS</a:t>
            </a:r>
            <a:endParaRPr/>
          </a:p>
        </p:txBody>
      </p:sp>
      <p:graphicFrame>
        <p:nvGraphicFramePr>
          <p:cNvPr id="117" name="Google Shape;117;p19"/>
          <p:cNvGraphicFramePr/>
          <p:nvPr/>
        </p:nvGraphicFramePr>
        <p:xfrm>
          <a:off x="436575" y="1734892"/>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a:solidFill>
                            <a:schemeClr val="dk1"/>
                          </a:solidFill>
                          <a:latin typeface="Niramit"/>
                          <a:ea typeface="Niramit"/>
                          <a:cs typeface="Niramit"/>
                          <a:sym typeface="Niramit"/>
                        </a:rPr>
                        <a:t>Animals are living things. Animals can be sorted and grouped into six main groups: fish, amphibians, reptiles, birds, invertebrates and mammals.</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Humans are living things. They belong to a group of animals called mammals. </a:t>
                      </a:r>
                      <a:endParaRPr sz="1000">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457200" rtl="0" algn="l">
                        <a:spcBef>
                          <a:spcPts val="0"/>
                        </a:spcBef>
                        <a:spcAft>
                          <a:spcPts val="0"/>
                        </a:spcAft>
                        <a:buNone/>
                      </a:pPr>
                      <a:r>
                        <a:rPr lang="en-GB" sz="1000">
                          <a:solidFill>
                            <a:schemeClr val="dk1"/>
                          </a:solidFill>
                          <a:latin typeface="Niramit"/>
                          <a:ea typeface="Niramit"/>
                          <a:cs typeface="Niramit"/>
                          <a:sym typeface="Niramit"/>
                        </a:rPr>
                        <a:t>Ears are used for hearing, eyes are used to see, the nose is used to smell, the tongue is used to taste and skin gives the sense of touch..</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118" name="Google Shape;118;p19"/>
          <p:cNvGraphicFramePr/>
          <p:nvPr/>
        </p:nvGraphicFramePr>
        <p:xfrm>
          <a:off x="379850" y="3605443"/>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a:t>
                      </a:r>
                      <a:r>
                        <a:rPr b="1" lang="en-GB" sz="1200" u="sng">
                          <a:latin typeface="Niramit"/>
                          <a:ea typeface="Niramit"/>
                          <a:cs typeface="Niramit"/>
                          <a:sym typeface="Niramit"/>
                        </a:rPr>
                        <a:t> </a:t>
                      </a:r>
                      <a:r>
                        <a:rPr b="1" lang="en-GB" sz="1200" u="sng">
                          <a:latin typeface="Niramit"/>
                          <a:ea typeface="Niramit"/>
                          <a:cs typeface="Niramit"/>
                          <a:sym typeface="Niramit"/>
                        </a:rPr>
                        <a:t>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a:t>
                      </a:r>
                      <a:r>
                        <a:rPr b="1" lang="en-GB" sz="1200" u="sng">
                          <a:latin typeface="Niramit"/>
                          <a:ea typeface="Niramit"/>
                          <a:cs typeface="Niramit"/>
                          <a:sym typeface="Niramit"/>
                        </a:rPr>
                        <a:t>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None/>
                      </a:pPr>
                      <a:r>
                        <a:rPr lang="en-GB" sz="1000">
                          <a:solidFill>
                            <a:schemeClr val="dk1"/>
                          </a:solidFill>
                          <a:latin typeface="Ruluko"/>
                          <a:ea typeface="Ruluko"/>
                          <a:cs typeface="Ruluko"/>
                          <a:sym typeface="Ruluko"/>
                        </a:rPr>
                        <a:t>In EYFS, the children talked about the observations of animals and plants and explained why some things occur, and talked about changes. </a:t>
                      </a:r>
                      <a:endParaRPr sz="1000">
                        <a:solidFill>
                          <a:schemeClr val="dk1"/>
                        </a:solidFill>
                        <a:latin typeface="Ruluko"/>
                        <a:ea typeface="Ruluko"/>
                        <a:cs typeface="Ruluko"/>
                        <a:sym typeface="Ruluko"/>
                      </a:endParaRPr>
                    </a:p>
                    <a:p>
                      <a:pPr indent="0" lvl="0" marL="0" rtl="0" algn="l">
                        <a:spcBef>
                          <a:spcPts val="0"/>
                        </a:spcBef>
                        <a:spcAft>
                          <a:spcPts val="0"/>
                        </a:spcAft>
                        <a:buNone/>
                      </a:pPr>
                      <a:r>
                        <a:t/>
                      </a:r>
                      <a:endParaRPr sz="1000">
                        <a:solidFill>
                          <a:schemeClr val="dk1"/>
                        </a:solidFill>
                        <a:latin typeface="Ruluko"/>
                        <a:ea typeface="Ruluko"/>
                        <a:cs typeface="Ruluko"/>
                        <a:sym typeface="Ruluko"/>
                      </a:endParaRPr>
                    </a:p>
                    <a:p>
                      <a:pPr indent="0" lvl="0" marL="0" rtl="0" algn="l">
                        <a:spcBef>
                          <a:spcPts val="0"/>
                        </a:spcBef>
                        <a:spcAft>
                          <a:spcPts val="0"/>
                        </a:spcAft>
                        <a:buNone/>
                      </a:pPr>
                      <a:r>
                        <a:rPr lang="en-GB" sz="1000">
                          <a:solidFill>
                            <a:schemeClr val="dk1"/>
                          </a:solidFill>
                          <a:latin typeface="Ruluko"/>
                          <a:ea typeface="Ruluko"/>
                          <a:cs typeface="Ruluko"/>
                          <a:sym typeface="Ruluko"/>
                        </a:rPr>
                        <a:t>This project teaches children that humans are a type of animal known as a mammal. They name and count body parts and identify similarities and differences. They learn about the senses, the body parts associated with each sense and their role in keeping us safe.</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19" name="Google Shape;119;p19"/>
          <p:cNvSpPr txBox="1"/>
          <p:nvPr/>
        </p:nvSpPr>
        <p:spPr>
          <a:xfrm>
            <a:off x="311850" y="803825"/>
            <a:ext cx="93261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1 </a:t>
            </a:r>
            <a:r>
              <a:rPr b="1" lang="en-GB" sz="2000">
                <a:solidFill>
                  <a:schemeClr val="dk1"/>
                </a:solidFill>
                <a:latin typeface="Niramit"/>
                <a:ea typeface="Niramit"/>
                <a:cs typeface="Niramit"/>
                <a:sym typeface="Niramit"/>
              </a:rPr>
              <a:t>- Animals including Humans (Common animal features, including humans)</a:t>
            </a:r>
            <a:endParaRPr/>
          </a:p>
        </p:txBody>
      </p:sp>
      <p:pic>
        <p:nvPicPr>
          <p:cNvPr id="120" name="Google Shape;120;p19"/>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0"/>
          <p:cNvSpPr/>
          <p:nvPr/>
        </p:nvSpPr>
        <p:spPr>
          <a:xfrm>
            <a:off x="-11" y="0"/>
            <a:ext cx="10692000" cy="595200"/>
          </a:xfrm>
          <a:prstGeom prst="rect">
            <a:avLst/>
          </a:prstGeom>
          <a:solidFill>
            <a:srgbClr val="CC0000"/>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26" name="Google Shape;126;p20"/>
          <p:cNvPicPr preferRelativeResize="0"/>
          <p:nvPr/>
        </p:nvPicPr>
        <p:blipFill rotWithShape="1">
          <a:blip r:embed="rId3">
            <a:alphaModFix/>
          </a:blip>
          <a:srcRect b="27415" l="0" r="0" t="26109"/>
          <a:stretch/>
        </p:blipFill>
        <p:spPr>
          <a:xfrm>
            <a:off x="9221025" y="0"/>
            <a:ext cx="1280726" cy="595200"/>
          </a:xfrm>
          <a:prstGeom prst="rect">
            <a:avLst/>
          </a:prstGeom>
          <a:noFill/>
          <a:ln>
            <a:noFill/>
          </a:ln>
        </p:spPr>
      </p:pic>
      <p:sp>
        <p:nvSpPr>
          <p:cNvPr id="127" name="Google Shape;127;p20"/>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A2</a:t>
            </a:r>
            <a:r>
              <a:rPr b="1" lang="en-GB" sz="2600">
                <a:solidFill>
                  <a:schemeClr val="lt1"/>
                </a:solidFill>
                <a:latin typeface="Niramit"/>
                <a:ea typeface="Niramit"/>
                <a:cs typeface="Niramit"/>
                <a:sym typeface="Niramit"/>
              </a:rPr>
              <a:t>. KS1 UNIT BREAKDOWNS</a:t>
            </a:r>
            <a:endParaRPr b="1" sz="2600">
              <a:solidFill>
                <a:schemeClr val="lt1"/>
              </a:solidFill>
              <a:latin typeface="Niramit"/>
              <a:ea typeface="Niramit"/>
              <a:cs typeface="Niramit"/>
              <a:sym typeface="Niramit"/>
            </a:endParaRPr>
          </a:p>
        </p:txBody>
      </p:sp>
      <p:graphicFrame>
        <p:nvGraphicFramePr>
          <p:cNvPr id="128" name="Google Shape;128;p20"/>
          <p:cNvGraphicFramePr/>
          <p:nvPr/>
        </p:nvGraphicFramePr>
        <p:xfrm>
          <a:off x="251200" y="3008550"/>
          <a:ext cx="3000000" cy="3000000"/>
        </p:xfrm>
        <a:graphic>
          <a:graphicData uri="http://schemas.openxmlformats.org/drawingml/2006/table">
            <a:tbl>
              <a:tblPr>
                <a:noFill/>
                <a:tableStyleId>{D04F093B-4580-49F1-89EE-6A782F4942D1}</a:tableStyleId>
              </a:tblPr>
              <a:tblGrid>
                <a:gridCol w="1693925"/>
                <a:gridCol w="1693925"/>
                <a:gridCol w="1693925"/>
                <a:gridCol w="1693925"/>
                <a:gridCol w="1693925"/>
                <a:gridCol w="1693925"/>
              </a:tblGrid>
              <a:tr h="379650">
                <a:tc>
                  <a:txBody>
                    <a:bodyPr/>
                    <a:lstStyle/>
                    <a:p>
                      <a:pPr indent="0" lvl="0" marL="0" rtl="0" algn="l">
                        <a:spcBef>
                          <a:spcPts val="0"/>
                        </a:spcBef>
                        <a:spcAft>
                          <a:spcPts val="0"/>
                        </a:spcAft>
                        <a:buNone/>
                      </a:pPr>
                      <a:r>
                        <a:rPr b="1" lang="en-GB" sz="1200">
                          <a:latin typeface="Niramit"/>
                          <a:ea typeface="Niramit"/>
                          <a:cs typeface="Niramit"/>
                          <a:sym typeface="Niramit"/>
                        </a:rPr>
                        <a:t>Lesson One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Two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Three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Four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Five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a:latin typeface="Niramit"/>
                          <a:ea typeface="Niramit"/>
                          <a:cs typeface="Niramit"/>
                          <a:sym typeface="Niramit"/>
                        </a:rPr>
                        <a:t>Lesson Six </a:t>
                      </a:r>
                      <a:endParaRPr b="1" sz="12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3570675">
                <a:tc>
                  <a:txBody>
                    <a:bodyPr/>
                    <a:lstStyle/>
                    <a:p>
                      <a:pPr indent="0" lvl="0" marL="0" rtl="0" algn="l">
                        <a:spcBef>
                          <a:spcPts val="0"/>
                        </a:spcBef>
                        <a:spcAft>
                          <a:spcPts val="0"/>
                        </a:spcAft>
                        <a:buNone/>
                      </a:pPr>
                      <a:r>
                        <a:rPr lang="en-GB" sz="1000" u="sng">
                          <a:latin typeface="Niramit"/>
                          <a:ea typeface="Niramit"/>
                          <a:cs typeface="Niramit"/>
                          <a:sym typeface="Niramit"/>
                        </a:rPr>
                        <a:t>What are the four different seasons?</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Read </a:t>
                      </a:r>
                      <a:r>
                        <a:rPr i="1" lang="en-GB" sz="1000">
                          <a:latin typeface="Niramit"/>
                          <a:ea typeface="Niramit"/>
                          <a:cs typeface="Niramit"/>
                          <a:sym typeface="Niramit"/>
                        </a:rPr>
                        <a:t>Tree: Seasons come, seasons go</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u="sng">
                          <a:solidFill>
                            <a:schemeClr val="hlink"/>
                          </a:solidFill>
                          <a:latin typeface="Niramit"/>
                          <a:ea typeface="Niramit"/>
                          <a:cs typeface="Niramit"/>
                          <a:sym typeface="Niramit"/>
                          <a:hlinkClick r:id="rId4"/>
                        </a:rPr>
                        <a:t>What are the four different seasons</a:t>
                      </a:r>
                      <a:r>
                        <a:rPr lang="en-GB" sz="1000">
                          <a:latin typeface="Niramit"/>
                          <a:ea typeface="Niramit"/>
                          <a:cs typeface="Niramit"/>
                          <a:sym typeface="Niramit"/>
                        </a:rPr>
                        <a:t>? List them on flipchart. What do we know about the four seasons?</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How can we tell it is Autumn?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the weather like in these seasons? Provide the children with 4 boxes for each season. Draw an image that describes the weather for each season.</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latin typeface="Niramit"/>
                          <a:ea typeface="Niramit"/>
                          <a:cs typeface="Niramit"/>
                          <a:sym typeface="Niramit"/>
                        </a:rPr>
                        <a:t>What is the weather like in </a:t>
                      </a:r>
                      <a:r>
                        <a:rPr lang="en-GB" sz="1000" u="sng">
                          <a:latin typeface="Niramit"/>
                          <a:ea typeface="Niramit"/>
                          <a:cs typeface="Niramit"/>
                          <a:sym typeface="Niramit"/>
                        </a:rPr>
                        <a:t>autumn</a:t>
                      </a:r>
                      <a:r>
                        <a:rPr lang="en-GB" sz="1000" u="sng">
                          <a:latin typeface="Niramit"/>
                          <a:ea typeface="Niramit"/>
                          <a:cs typeface="Niramit"/>
                          <a:sym typeface="Niramit"/>
                        </a:rPr>
                        <a:t>?</a:t>
                      </a:r>
                      <a:endParaRPr sz="1000" u="sng">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Hook - Go on a nature walk. Look at the weather, plants, any animals.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Take pictures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Record findings of above on flipchart.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What is the weather like in autumn?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Introduce</a:t>
                      </a:r>
                      <a:r>
                        <a:rPr lang="en-GB" sz="1000">
                          <a:latin typeface="Niramit"/>
                          <a:ea typeface="Niramit"/>
                          <a:cs typeface="Niramit"/>
                          <a:sym typeface="Niramit"/>
                        </a:rPr>
                        <a:t> that the weather will begin to get colder. </a:t>
                      </a:r>
                      <a:endParaRPr sz="1000">
                        <a:latin typeface="Niramit"/>
                        <a:ea typeface="Niramit"/>
                        <a:cs typeface="Niramit"/>
                        <a:sym typeface="Niramit"/>
                      </a:endParaRPr>
                    </a:p>
                    <a:p>
                      <a:pPr indent="0" lvl="0" marL="0" rtl="0" algn="l">
                        <a:spcBef>
                          <a:spcPts val="0"/>
                        </a:spcBef>
                        <a:spcAft>
                          <a:spcPts val="0"/>
                        </a:spcAft>
                        <a:buNone/>
                      </a:pPr>
                      <a:r>
                        <a:t/>
                      </a:r>
                      <a:endParaRPr sz="1000">
                        <a:latin typeface="Niramit"/>
                        <a:ea typeface="Niramit"/>
                        <a:cs typeface="Niramit"/>
                        <a:sym typeface="Niramit"/>
                      </a:endParaRPr>
                    </a:p>
                    <a:p>
                      <a:pPr indent="0" lvl="0" marL="0" rtl="0" algn="l">
                        <a:spcBef>
                          <a:spcPts val="0"/>
                        </a:spcBef>
                        <a:spcAft>
                          <a:spcPts val="0"/>
                        </a:spcAft>
                        <a:buNone/>
                      </a:pPr>
                      <a:r>
                        <a:rPr lang="en-GB" sz="1000">
                          <a:latin typeface="Niramit"/>
                          <a:ea typeface="Niramit"/>
                          <a:cs typeface="Niramit"/>
                          <a:sym typeface="Niramit"/>
                        </a:rPr>
                        <a:t>I</a:t>
                      </a:r>
                      <a:r>
                        <a:rPr lang="en-GB" sz="1000">
                          <a:latin typeface="Niramit"/>
                          <a:ea typeface="Niramit"/>
                          <a:cs typeface="Niramit"/>
                          <a:sym typeface="Niramit"/>
                        </a:rPr>
                        <a:t>nvestigate</a:t>
                      </a:r>
                      <a:r>
                        <a:rPr lang="en-GB" sz="1000">
                          <a:latin typeface="Niramit"/>
                          <a:ea typeface="Niramit"/>
                          <a:cs typeface="Niramit"/>
                          <a:sym typeface="Niramit"/>
                        </a:rPr>
                        <a:t>: how do we measure the </a:t>
                      </a:r>
                      <a:r>
                        <a:rPr lang="en-GB" sz="1000">
                          <a:latin typeface="Niramit"/>
                          <a:ea typeface="Niramit"/>
                          <a:cs typeface="Niramit"/>
                          <a:sym typeface="Niramit"/>
                        </a:rPr>
                        <a:t>temperature? Record the temperature over the next few weeks </a:t>
                      </a:r>
                      <a:endParaRPr sz="1000">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lang="en-GB" sz="1000" u="sng">
                          <a:solidFill>
                            <a:schemeClr val="dk1"/>
                          </a:solidFill>
                          <a:latin typeface="Niramit"/>
                          <a:ea typeface="Niramit"/>
                          <a:cs typeface="Niramit"/>
                          <a:sym typeface="Niramit"/>
                        </a:rPr>
                        <a:t>What are the features of autumn?</a:t>
                      </a:r>
                      <a:endParaRPr sz="1000" u="sng">
                        <a:solidFill>
                          <a:schemeClr val="dk1"/>
                        </a:solidFill>
                        <a:latin typeface="Niramit"/>
                        <a:ea typeface="Niramit"/>
                        <a:cs typeface="Niramit"/>
                        <a:sym typeface="Niramit"/>
                      </a:endParaRPr>
                    </a:p>
                    <a:p>
                      <a:pPr indent="0" lvl="0" marL="0" rtl="0" algn="l">
                        <a:spcBef>
                          <a:spcPts val="0"/>
                        </a:spcBef>
                        <a:spcAft>
                          <a:spcPts val="0"/>
                        </a:spcAft>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a:t>
                      </a:r>
                      <a:r>
                        <a:rPr lang="en-GB" sz="1000">
                          <a:solidFill>
                            <a:schemeClr val="dk1"/>
                          </a:solidFill>
                          <a:latin typeface="Niramit"/>
                          <a:ea typeface="Niramit"/>
                          <a:cs typeface="Niramit"/>
                          <a:sym typeface="Niramit"/>
                        </a:rPr>
                        <a:t>findings</a:t>
                      </a:r>
                      <a:r>
                        <a:rPr lang="en-GB" sz="1000">
                          <a:solidFill>
                            <a:schemeClr val="dk1"/>
                          </a:solidFill>
                          <a:latin typeface="Niramit"/>
                          <a:ea typeface="Niramit"/>
                          <a:cs typeface="Niramit"/>
                          <a:sym typeface="Niramit"/>
                        </a:rPr>
                        <a:t> from nature walk and </a:t>
                      </a:r>
                      <a:r>
                        <a:rPr lang="en-GB" sz="1000">
                          <a:solidFill>
                            <a:schemeClr val="dk1"/>
                          </a:solidFill>
                          <a:latin typeface="Niramit"/>
                          <a:ea typeface="Niramit"/>
                          <a:cs typeface="Niramit"/>
                          <a:sym typeface="Niramit"/>
                        </a:rPr>
                        <a:t>get</a:t>
                      </a:r>
                      <a:r>
                        <a:rPr lang="en-GB" sz="1000">
                          <a:solidFill>
                            <a:schemeClr val="dk1"/>
                          </a:solidFill>
                          <a:latin typeface="Niramit"/>
                          <a:ea typeface="Niramit"/>
                          <a:cs typeface="Niramit"/>
                          <a:sym typeface="Niramit"/>
                        </a:rPr>
                        <a:t> temperature reading and record.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Why are the leaves falling from the trees? Discuss different </a:t>
                      </a:r>
                      <a:r>
                        <a:rPr lang="en-GB" sz="1000">
                          <a:solidFill>
                            <a:schemeClr val="dk1"/>
                          </a:solidFill>
                          <a:latin typeface="Niramit"/>
                          <a:ea typeface="Niramit"/>
                          <a:cs typeface="Niramit"/>
                          <a:sym typeface="Niramit"/>
                        </a:rPr>
                        <a:t>types</a:t>
                      </a:r>
                      <a:r>
                        <a:rPr lang="en-GB" sz="1000">
                          <a:solidFill>
                            <a:schemeClr val="dk1"/>
                          </a:solidFill>
                          <a:latin typeface="Niramit"/>
                          <a:ea typeface="Niramit"/>
                          <a:cs typeface="Niramit"/>
                          <a:sym typeface="Niramit"/>
                        </a:rPr>
                        <a:t> of trees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And draw and label  </a:t>
                      </a:r>
                      <a:r>
                        <a:rPr lang="en-GB" sz="1000">
                          <a:solidFill>
                            <a:schemeClr val="dk1"/>
                          </a:solidFill>
                          <a:latin typeface="Niramit"/>
                          <a:ea typeface="Niramit"/>
                          <a:cs typeface="Niramit"/>
                          <a:sym typeface="Niramit"/>
                        </a:rPr>
                        <a:t>observations</a:t>
                      </a:r>
                      <a:r>
                        <a:rPr lang="en-GB" sz="1000">
                          <a:solidFill>
                            <a:schemeClr val="dk1"/>
                          </a:solidFill>
                          <a:latin typeface="Niramit"/>
                          <a:ea typeface="Niramit"/>
                          <a:cs typeface="Niramit"/>
                          <a:sym typeface="Niramit"/>
                        </a:rPr>
                        <a:t> on books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Look at weather app on computer and what the sunrise/sunset times are. Why is this?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Wow can we stay safe in autumn and winter?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 Recap findings from nature walk and get temperature reading and record.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Look at weather app on computer and what the sunrise/sunset times are. Why is this?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Why do we need to stay warm? How can we stay seen on dark nights?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Provide children with images of suitable and unsuitable clothing for autumn and winter  - chn to classify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What e the features of winter? </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temperature recordings and types of trees.</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Discuss recordings of temparutes recirnings. Why could this be?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Investigate: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Look at images from nature walk 3 weeks ago. Go on a nature walk. Look at the weather, plants, any animals. Has there been any changes?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Record changes on flip chart  in different colour. </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Clr>
                          <a:schemeClr val="dk1"/>
                        </a:buClr>
                        <a:buSzPts val="1100"/>
                        <a:buFont typeface="Arial"/>
                        <a:buNone/>
                      </a:pPr>
                      <a:r>
                        <a:rPr lang="en-GB" sz="1000" u="sng">
                          <a:solidFill>
                            <a:schemeClr val="dk1"/>
                          </a:solidFill>
                          <a:latin typeface="Niramit"/>
                          <a:ea typeface="Niramit"/>
                          <a:cs typeface="Niramit"/>
                          <a:sym typeface="Niramit"/>
                        </a:rPr>
                        <a:t>Why are the seasons different?</a:t>
                      </a:r>
                      <a:endParaRPr sz="1000" u="sng">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Recap - What are the four seasons and why are they different?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BBC Bitesize - </a:t>
                      </a:r>
                      <a:r>
                        <a:rPr lang="en-GB" sz="1000" u="sng">
                          <a:solidFill>
                            <a:schemeClr val="hlink"/>
                          </a:solidFill>
                          <a:latin typeface="Niramit"/>
                          <a:ea typeface="Niramit"/>
                          <a:cs typeface="Niramit"/>
                          <a:sym typeface="Niramit"/>
                          <a:hlinkClick r:id="rId5"/>
                        </a:rPr>
                        <a:t>What is day and night?</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Why do animals behave differently in each season? Look at hibernation. Animals can be nocturnal.</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t/>
                      </a:r>
                      <a:endParaRPr sz="1000">
                        <a:solidFill>
                          <a:schemeClr val="dk1"/>
                        </a:solidFill>
                        <a:latin typeface="Niramit"/>
                        <a:ea typeface="Niramit"/>
                        <a:cs typeface="Niramit"/>
                        <a:sym typeface="Niramit"/>
                      </a:endParaRPr>
                    </a:p>
                    <a:p>
                      <a:pPr indent="0" lvl="0" marL="0" rtl="0" algn="l">
                        <a:spcBef>
                          <a:spcPts val="0"/>
                        </a:spcBef>
                        <a:spcAft>
                          <a:spcPts val="0"/>
                        </a:spcAft>
                        <a:buClr>
                          <a:schemeClr val="dk1"/>
                        </a:buClr>
                        <a:buSzPts val="1100"/>
                        <a:buFont typeface="Arial"/>
                        <a:buNone/>
                      </a:pPr>
                      <a:r>
                        <a:rPr lang="en-GB" sz="1000">
                          <a:solidFill>
                            <a:schemeClr val="dk1"/>
                          </a:solidFill>
                          <a:latin typeface="Niramit"/>
                          <a:ea typeface="Niramit"/>
                          <a:cs typeface="Niramit"/>
                          <a:sym typeface="Niramit"/>
                        </a:rPr>
                        <a:t>Record why seasons change and how this is important for animals and plants.</a:t>
                      </a:r>
                      <a:endParaRPr sz="1000">
                        <a:solidFill>
                          <a:schemeClr val="dk1"/>
                        </a:solidFill>
                        <a:latin typeface="Niramit"/>
                        <a:ea typeface="Niramit"/>
                        <a:cs typeface="Niramit"/>
                        <a:sym typeface="Niramit"/>
                      </a:endParaRPr>
                    </a:p>
                  </a:txBody>
                  <a:tcPr marT="91425" marB="91425" marR="91425" marL="91425">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29" name="Google Shape;129;p20"/>
          <p:cNvSpPr txBox="1"/>
          <p:nvPr/>
        </p:nvSpPr>
        <p:spPr>
          <a:xfrm>
            <a:off x="251125" y="702850"/>
            <a:ext cx="101637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highlight>
                  <a:schemeClr val="lt1"/>
                </a:highlight>
                <a:latin typeface="Niramit"/>
                <a:ea typeface="Niramit"/>
                <a:cs typeface="Niramit"/>
                <a:sym typeface="Niramit"/>
              </a:rPr>
              <a:t>Unit 2 </a:t>
            </a:r>
            <a:r>
              <a:rPr b="1" lang="en-GB" sz="2000">
                <a:latin typeface="Niramit"/>
                <a:ea typeface="Niramit"/>
                <a:cs typeface="Niramit"/>
                <a:sym typeface="Niramit"/>
              </a:rPr>
              <a:t>- Seasonal changes - </a:t>
            </a:r>
            <a:endParaRPr b="1" i="1" sz="2000">
              <a:highlight>
                <a:srgbClr val="FFFF00"/>
              </a:highlight>
              <a:latin typeface="Niramit"/>
              <a:ea typeface="Niramit"/>
              <a:cs typeface="Niramit"/>
              <a:sym typeface="Niramit"/>
            </a:endParaRPr>
          </a:p>
        </p:txBody>
      </p:sp>
      <p:graphicFrame>
        <p:nvGraphicFramePr>
          <p:cNvPr id="130" name="Google Shape;130;p20"/>
          <p:cNvGraphicFramePr/>
          <p:nvPr/>
        </p:nvGraphicFramePr>
        <p:xfrm>
          <a:off x="251125" y="1150705"/>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Key Vocabulary</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Outcomes</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None/>
                      </a:pPr>
                      <a:r>
                        <a:rPr lang="en-GB" sz="1000">
                          <a:solidFill>
                            <a:schemeClr val="dk1"/>
                          </a:solidFill>
                          <a:latin typeface="Niramit"/>
                          <a:ea typeface="Niramit"/>
                          <a:cs typeface="Niramit"/>
                          <a:sym typeface="Niramit"/>
                        </a:rPr>
                        <a:t>autumn, winter, spring, summer, rain, snow, frost, wind, sun, fog, mist, clouds, temperature (warm/cold/freezing)</a:t>
                      </a:r>
                      <a:endParaRPr sz="1000">
                        <a:solidFill>
                          <a:schemeClr val="dk1"/>
                        </a:solidFill>
                        <a:latin typeface="Niramit"/>
                        <a:ea typeface="Niramit"/>
                        <a:cs typeface="Niramit"/>
                        <a:sym typeface="Niramit"/>
                      </a:endParaRPr>
                    </a:p>
                    <a:p>
                      <a:pPr indent="0" lvl="0" marL="0" rtl="0" algn="l">
                        <a:spcBef>
                          <a:spcPts val="0"/>
                        </a:spcBef>
                        <a:spcAft>
                          <a:spcPts val="0"/>
                        </a:spcAft>
                        <a:buNone/>
                      </a:pPr>
                      <a:r>
                        <a:rPr lang="en-GB" sz="1000">
                          <a:solidFill>
                            <a:schemeClr val="dk1"/>
                          </a:solidFill>
                          <a:latin typeface="Niramit"/>
                          <a:ea typeface="Niramit"/>
                          <a:cs typeface="Niramit"/>
                          <a:sym typeface="Niramit"/>
                        </a:rPr>
                        <a:t>day, night, evergreen, </a:t>
                      </a:r>
                      <a:r>
                        <a:rPr lang="en-GB" sz="1000">
                          <a:solidFill>
                            <a:schemeClr val="dk1"/>
                          </a:solidFill>
                          <a:latin typeface="Niramit"/>
                          <a:ea typeface="Niramit"/>
                          <a:cs typeface="Niramit"/>
                          <a:sym typeface="Niramit"/>
                        </a:rPr>
                        <a:t>deciduous</a:t>
                      </a:r>
                      <a:r>
                        <a:rPr lang="en-GB" sz="1000">
                          <a:solidFill>
                            <a:schemeClr val="dk1"/>
                          </a:solidFill>
                          <a:latin typeface="Niramit"/>
                          <a:ea typeface="Niramit"/>
                          <a:cs typeface="Niramit"/>
                          <a:sym typeface="Niramit"/>
                        </a:rPr>
                        <a:t>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Observe changes across the four seasons.</a:t>
                      </a:r>
                      <a:endParaRPr sz="1000">
                        <a:solidFill>
                          <a:schemeClr val="dk1"/>
                        </a:solidFill>
                        <a:latin typeface="Niramit"/>
                        <a:ea typeface="Niramit"/>
                        <a:cs typeface="Niramit"/>
                        <a:sym typeface="Niramit"/>
                      </a:endParaRPr>
                    </a:p>
                    <a:p>
                      <a:pPr indent="-292100" lvl="0" marL="457200" rtl="0" algn="l">
                        <a:spcBef>
                          <a:spcPts val="0"/>
                        </a:spcBef>
                        <a:spcAft>
                          <a:spcPts val="0"/>
                        </a:spcAft>
                        <a:buClr>
                          <a:schemeClr val="dk1"/>
                        </a:buClr>
                        <a:buSzPts val="1000"/>
                        <a:buFont typeface="Niramit"/>
                        <a:buChar char="●"/>
                      </a:pPr>
                      <a:r>
                        <a:rPr lang="en-GB" sz="1000">
                          <a:solidFill>
                            <a:schemeClr val="dk1"/>
                          </a:solidFill>
                          <a:latin typeface="Niramit"/>
                          <a:ea typeface="Niramit"/>
                          <a:cs typeface="Niramit"/>
                          <a:sym typeface="Niramit"/>
                        </a:rPr>
                        <a:t>Observe and describe weather associated with the seasons and how day length varies.</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1"/>
          <p:cNvSpPr txBox="1"/>
          <p:nvPr/>
        </p:nvSpPr>
        <p:spPr>
          <a:xfrm>
            <a:off x="88075" y="0"/>
            <a:ext cx="8998500" cy="585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5. KS1 UNIT BREAKDOWNS</a:t>
            </a:r>
            <a:endParaRPr b="1" sz="2600">
              <a:solidFill>
                <a:schemeClr val="lt1"/>
              </a:solidFill>
              <a:latin typeface="Niramit"/>
              <a:ea typeface="Niramit"/>
              <a:cs typeface="Niramit"/>
              <a:sym typeface="Niramit"/>
            </a:endParaRPr>
          </a:p>
        </p:txBody>
      </p:sp>
      <p:sp>
        <p:nvSpPr>
          <p:cNvPr id="136" name="Google Shape;136;p21"/>
          <p:cNvSpPr txBox="1"/>
          <p:nvPr/>
        </p:nvSpPr>
        <p:spPr>
          <a:xfrm>
            <a:off x="0" y="88150"/>
            <a:ext cx="8998500" cy="585000"/>
          </a:xfrm>
          <a:prstGeom prst="rect">
            <a:avLst/>
          </a:prstGeom>
          <a:solidFill>
            <a:srgbClr val="CC0000"/>
          </a:solid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600">
                <a:solidFill>
                  <a:schemeClr val="lt1"/>
                </a:solidFill>
                <a:latin typeface="Niramit"/>
                <a:ea typeface="Niramit"/>
                <a:cs typeface="Niramit"/>
                <a:sym typeface="Niramit"/>
              </a:rPr>
              <a:t> KS1 UNIT BREAKDOWNS</a:t>
            </a:r>
            <a:endParaRPr/>
          </a:p>
        </p:txBody>
      </p:sp>
      <p:graphicFrame>
        <p:nvGraphicFramePr>
          <p:cNvPr id="137" name="Google Shape;137;p21"/>
          <p:cNvGraphicFramePr/>
          <p:nvPr/>
        </p:nvGraphicFramePr>
        <p:xfrm>
          <a:off x="264150" y="1747267"/>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Assessment:</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Substantive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74150">
                <a:tc>
                  <a:txBody>
                    <a:bodyPr/>
                    <a:lstStyle/>
                    <a:p>
                      <a:pPr indent="0" lvl="0" marL="0" rtl="0" algn="l">
                        <a:spcBef>
                          <a:spcPts val="0"/>
                        </a:spcBef>
                        <a:spcAft>
                          <a:spcPts val="0"/>
                        </a:spcAft>
                        <a:buClr>
                          <a:schemeClr val="dk1"/>
                        </a:buClr>
                        <a:buSzPts val="1100"/>
                        <a:buFont typeface="Arial"/>
                        <a:buNone/>
                      </a:pPr>
                      <a:r>
                        <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457200" rtl="0" algn="l">
                        <a:spcBef>
                          <a:spcPts val="0"/>
                        </a:spcBef>
                        <a:spcAft>
                          <a:spcPts val="0"/>
                        </a:spcAft>
                        <a:buNone/>
                      </a:pPr>
                      <a:r>
                        <a:rPr lang="en-GB" sz="1000">
                          <a:solidFill>
                            <a:schemeClr val="dk1"/>
                          </a:solidFill>
                          <a:latin typeface="Niramit"/>
                          <a:ea typeface="Niramit"/>
                          <a:cs typeface="Niramit"/>
                          <a:sym typeface="Niramit"/>
                        </a:rPr>
                        <a:t>There are four seasons. </a:t>
                      </a:r>
                      <a:endParaRPr sz="1000">
                        <a:solidFill>
                          <a:schemeClr val="dk1"/>
                        </a:solidFill>
                        <a:latin typeface="Niramit"/>
                        <a:ea typeface="Niramit"/>
                        <a:cs typeface="Niramit"/>
                        <a:sym typeface="Niramit"/>
                      </a:endParaRPr>
                    </a:p>
                    <a:p>
                      <a:pPr indent="0" lvl="0" marL="457200" rtl="0" algn="l">
                        <a:spcBef>
                          <a:spcPts val="0"/>
                        </a:spcBef>
                        <a:spcAft>
                          <a:spcPts val="0"/>
                        </a:spcAft>
                        <a:buNone/>
                      </a:pPr>
                      <a:r>
                        <a:rPr lang="en-GB" sz="1000">
                          <a:solidFill>
                            <a:schemeClr val="dk1"/>
                          </a:solidFill>
                          <a:latin typeface="Niramit"/>
                          <a:ea typeface="Niramit"/>
                          <a:cs typeface="Niramit"/>
                          <a:sym typeface="Niramit"/>
                        </a:rPr>
                        <a:t>The </a:t>
                      </a:r>
                      <a:r>
                        <a:rPr lang="en-GB" sz="1000">
                          <a:solidFill>
                            <a:schemeClr val="dk1"/>
                          </a:solidFill>
                          <a:latin typeface="Niramit"/>
                          <a:ea typeface="Niramit"/>
                          <a:cs typeface="Niramit"/>
                          <a:sym typeface="Niramit"/>
                        </a:rPr>
                        <a:t>weather</a:t>
                      </a:r>
                      <a:r>
                        <a:rPr lang="en-GB" sz="1000">
                          <a:solidFill>
                            <a:schemeClr val="dk1"/>
                          </a:solidFill>
                          <a:latin typeface="Niramit"/>
                          <a:ea typeface="Niramit"/>
                          <a:cs typeface="Niramit"/>
                          <a:sym typeface="Niramit"/>
                        </a:rPr>
                        <a:t> begins to change in Autumn, it </a:t>
                      </a:r>
                      <a:r>
                        <a:rPr lang="en-GB" sz="1000">
                          <a:solidFill>
                            <a:schemeClr val="dk1"/>
                          </a:solidFill>
                          <a:latin typeface="Niramit"/>
                          <a:ea typeface="Niramit"/>
                          <a:cs typeface="Niramit"/>
                          <a:sym typeface="Niramit"/>
                        </a:rPr>
                        <a:t>begins</a:t>
                      </a:r>
                      <a:r>
                        <a:rPr lang="en-GB" sz="1000">
                          <a:solidFill>
                            <a:schemeClr val="dk1"/>
                          </a:solidFill>
                          <a:latin typeface="Niramit"/>
                          <a:ea typeface="Niramit"/>
                          <a:cs typeface="Niramit"/>
                          <a:sym typeface="Niramit"/>
                        </a:rPr>
                        <a:t> to get colder and the sun sets later. </a:t>
                      </a:r>
                      <a:endParaRPr sz="1000">
                        <a:solidFill>
                          <a:schemeClr val="dk1"/>
                        </a:solidFill>
                        <a:latin typeface="Niramit"/>
                        <a:ea typeface="Niramit"/>
                        <a:cs typeface="Niramit"/>
                        <a:sym typeface="Niramit"/>
                      </a:endParaRPr>
                    </a:p>
                    <a:p>
                      <a:pPr indent="0" lvl="0" marL="457200" rtl="0" algn="l">
                        <a:spcBef>
                          <a:spcPts val="0"/>
                        </a:spcBef>
                        <a:spcAft>
                          <a:spcPts val="0"/>
                        </a:spcAft>
                        <a:buNone/>
                      </a:pPr>
                      <a:r>
                        <a:rPr lang="en-GB" sz="1000">
                          <a:solidFill>
                            <a:schemeClr val="dk1"/>
                          </a:solidFill>
                          <a:latin typeface="Niramit"/>
                          <a:ea typeface="Niramit"/>
                          <a:cs typeface="Niramit"/>
                          <a:sym typeface="Niramit"/>
                        </a:rPr>
                        <a:t>Some trees lose their </a:t>
                      </a:r>
                      <a:r>
                        <a:rPr lang="en-GB" sz="1000">
                          <a:solidFill>
                            <a:schemeClr val="dk1"/>
                          </a:solidFill>
                          <a:latin typeface="Niramit"/>
                          <a:ea typeface="Niramit"/>
                          <a:cs typeface="Niramit"/>
                          <a:sym typeface="Niramit"/>
                        </a:rPr>
                        <a:t>leaves</a:t>
                      </a:r>
                      <a:r>
                        <a:rPr lang="en-GB" sz="1000">
                          <a:solidFill>
                            <a:schemeClr val="dk1"/>
                          </a:solidFill>
                          <a:latin typeface="Niramit"/>
                          <a:ea typeface="Niramit"/>
                          <a:cs typeface="Niramit"/>
                          <a:sym typeface="Niramit"/>
                        </a:rPr>
                        <a:t> over Autumn and Winter but not all </a:t>
                      </a:r>
                      <a:r>
                        <a:rPr lang="en-GB" sz="1000">
                          <a:solidFill>
                            <a:schemeClr val="dk1"/>
                          </a:solidFill>
                          <a:latin typeface="Niramit"/>
                          <a:ea typeface="Niramit"/>
                          <a:cs typeface="Niramit"/>
                          <a:sym typeface="Niramit"/>
                        </a:rPr>
                        <a:t>trees. </a:t>
                      </a:r>
                      <a:endParaRPr sz="1000">
                        <a:solidFill>
                          <a:schemeClr val="dk1"/>
                        </a:solidFill>
                        <a:latin typeface="Niramit"/>
                        <a:ea typeface="Niramit"/>
                        <a:cs typeface="Niramit"/>
                        <a:sym typeface="Niramit"/>
                      </a:endParaRPr>
                    </a:p>
                    <a:p>
                      <a:pPr indent="0" lvl="0" marL="457200" rtl="0" algn="l">
                        <a:spcBef>
                          <a:spcPts val="0"/>
                        </a:spcBef>
                        <a:spcAft>
                          <a:spcPts val="0"/>
                        </a:spcAft>
                        <a:buNone/>
                      </a:pPr>
                      <a:r>
                        <a:rPr lang="en-GB" sz="1000">
                          <a:solidFill>
                            <a:schemeClr val="dk1"/>
                          </a:solidFill>
                          <a:latin typeface="Niramit"/>
                          <a:ea typeface="Niramit"/>
                          <a:cs typeface="Niramit"/>
                          <a:sym typeface="Niramit"/>
                        </a:rPr>
                        <a:t>Temperature can be measured. </a:t>
                      </a:r>
                      <a:endParaRPr sz="1000">
                        <a:solidFill>
                          <a:schemeClr val="dk1"/>
                        </a:solidFill>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graphicFrame>
        <p:nvGraphicFramePr>
          <p:cNvPr id="138" name="Google Shape;138;p21"/>
          <p:cNvGraphicFramePr/>
          <p:nvPr/>
        </p:nvGraphicFramePr>
        <p:xfrm>
          <a:off x="311850" y="3631518"/>
          <a:ext cx="3000000" cy="3000000"/>
        </p:xfrm>
        <a:graphic>
          <a:graphicData uri="http://schemas.openxmlformats.org/drawingml/2006/table">
            <a:tbl>
              <a:tblPr>
                <a:noFill/>
                <a:tableStyleId>{D04F093B-4580-49F1-89EE-6A782F4942D1}</a:tableStyleId>
              </a:tblPr>
              <a:tblGrid>
                <a:gridCol w="3387925"/>
                <a:gridCol w="6775775"/>
              </a:tblGrid>
              <a:tr h="358450">
                <a:tc>
                  <a:txBody>
                    <a:bodyPr/>
                    <a:lstStyle/>
                    <a:p>
                      <a:pPr indent="0" lvl="0" marL="0" rtl="0" algn="l">
                        <a:spcBef>
                          <a:spcPts val="0"/>
                        </a:spcBef>
                        <a:spcAft>
                          <a:spcPts val="0"/>
                        </a:spcAft>
                        <a:buNone/>
                      </a:pPr>
                      <a:r>
                        <a:rPr b="1" lang="en-GB" sz="1200" u="sng">
                          <a:latin typeface="Niramit"/>
                          <a:ea typeface="Niramit"/>
                          <a:cs typeface="Niramit"/>
                          <a:sym typeface="Niramit"/>
                        </a:rPr>
                        <a:t>Disciplinary knowledge</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l">
                        <a:spcBef>
                          <a:spcPts val="0"/>
                        </a:spcBef>
                        <a:spcAft>
                          <a:spcPts val="0"/>
                        </a:spcAft>
                        <a:buNone/>
                      </a:pPr>
                      <a:r>
                        <a:rPr b="1" lang="en-GB" sz="1200" u="sng">
                          <a:latin typeface="Niramit"/>
                          <a:ea typeface="Niramit"/>
                          <a:cs typeface="Niramit"/>
                          <a:sym typeface="Niramit"/>
                        </a:rPr>
                        <a:t>Previous Knowledge </a:t>
                      </a:r>
                      <a:endParaRPr b="1" sz="1200" u="sng">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r h="1349400">
                <a:tc>
                  <a:txBody>
                    <a:bodyPr/>
                    <a:lstStyle/>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Ask simple questions and recognise that they can be answered in different ways.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Observe closely, using simple equipment.</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Perform simple tests.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Identify and classify.</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Use their observations and ideas to suggest answers to questions.</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Gather and record data to help in answering questions.</a:t>
                      </a:r>
                      <a:endParaRPr sz="1000">
                        <a:latin typeface="Niramit"/>
                        <a:ea typeface="Niramit"/>
                        <a:cs typeface="Niramit"/>
                        <a:sym typeface="Niramit"/>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c>
                  <a:txBody>
                    <a:bodyPr/>
                    <a:lstStyle/>
                    <a:p>
                      <a:pPr indent="0" lvl="0" marL="0" rtl="0" algn="just">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In EYFS, the children talked about some natural features that they see and feel during different seasons, including different weather.</a:t>
                      </a:r>
                      <a:endParaRPr sz="1000">
                        <a:solidFill>
                          <a:schemeClr val="dk1"/>
                        </a:solidFill>
                        <a:latin typeface="Ruluko"/>
                        <a:ea typeface="Ruluko"/>
                        <a:cs typeface="Ruluko"/>
                        <a:sym typeface="Ruluko"/>
                      </a:endParaRPr>
                    </a:p>
                    <a:p>
                      <a:pPr indent="0" lvl="0" marL="0" rtl="0" algn="just">
                        <a:spcBef>
                          <a:spcPts val="0"/>
                        </a:spcBef>
                        <a:spcAft>
                          <a:spcPts val="0"/>
                        </a:spcAft>
                        <a:buClr>
                          <a:schemeClr val="dk1"/>
                        </a:buClr>
                        <a:buSzPts val="1100"/>
                        <a:buFont typeface="Arial"/>
                        <a:buNone/>
                      </a:pPr>
                      <a:r>
                        <a:t/>
                      </a:r>
                      <a:endParaRPr sz="1000">
                        <a:solidFill>
                          <a:schemeClr val="dk1"/>
                        </a:solidFill>
                        <a:latin typeface="Ruluko"/>
                        <a:ea typeface="Ruluko"/>
                        <a:cs typeface="Ruluko"/>
                        <a:sym typeface="Ruluko"/>
                      </a:endParaRPr>
                    </a:p>
                    <a:p>
                      <a:pPr indent="0" lvl="0" marL="0" rtl="0" algn="l">
                        <a:spcBef>
                          <a:spcPts val="0"/>
                        </a:spcBef>
                        <a:spcAft>
                          <a:spcPts val="0"/>
                        </a:spcAft>
                        <a:buClr>
                          <a:schemeClr val="dk1"/>
                        </a:buClr>
                        <a:buSzPts val="1100"/>
                        <a:buFont typeface="Arial"/>
                        <a:buNone/>
                      </a:pPr>
                      <a:r>
                        <a:rPr lang="en-GB" sz="1000">
                          <a:solidFill>
                            <a:schemeClr val="dk1"/>
                          </a:solidFill>
                          <a:latin typeface="Ruluko"/>
                          <a:ea typeface="Ruluko"/>
                          <a:cs typeface="Ruluko"/>
                          <a:sym typeface="Ruluko"/>
                        </a:rPr>
                        <a:t>This project teaches children about the seasons, seasonal changes and typical seasonal weather and events. Children begin to learn about the science of day and night and recognise that the seasons have varying day lengths in the UK.</a:t>
                      </a:r>
                      <a:endParaRPr sz="1000">
                        <a:solidFill>
                          <a:schemeClr val="dk1"/>
                        </a:solidFill>
                        <a:latin typeface="Ruluko"/>
                        <a:ea typeface="Ruluko"/>
                        <a:cs typeface="Ruluko"/>
                        <a:sym typeface="Ruluko"/>
                      </a:endParaRPr>
                    </a:p>
                  </a:txBody>
                  <a:tcPr marT="91425" marB="91425" marR="91425" marL="91425" anchor="ctr">
                    <a:lnL cap="flat" cmpd="sng" w="76200">
                      <a:solidFill>
                        <a:schemeClr val="lt1"/>
                      </a:solidFill>
                      <a:prstDash val="solid"/>
                      <a:round/>
                      <a:headEnd len="sm" w="sm" type="none"/>
                      <a:tailEnd len="sm" w="sm" type="none"/>
                    </a:lnL>
                    <a:lnR cap="flat" cmpd="sng" w="76200">
                      <a:solidFill>
                        <a:schemeClr val="lt1"/>
                      </a:solidFill>
                      <a:prstDash val="solid"/>
                      <a:round/>
                      <a:headEnd len="sm" w="sm" type="none"/>
                      <a:tailEnd len="sm" w="sm" type="none"/>
                    </a:lnR>
                    <a:lnT cap="flat" cmpd="sng" w="76200">
                      <a:solidFill>
                        <a:schemeClr val="lt1"/>
                      </a:solidFill>
                      <a:prstDash val="solid"/>
                      <a:round/>
                      <a:headEnd len="sm" w="sm" type="none"/>
                      <a:tailEnd len="sm" w="sm" type="none"/>
                    </a:lnT>
                    <a:lnB cap="flat" cmpd="sng" w="76200">
                      <a:solidFill>
                        <a:schemeClr val="lt1"/>
                      </a:solidFill>
                      <a:prstDash val="solid"/>
                      <a:round/>
                      <a:headEnd len="sm" w="sm" type="none"/>
                      <a:tailEnd len="sm" w="sm" type="none"/>
                    </a:lnB>
                    <a:solidFill>
                      <a:schemeClr val="lt2"/>
                    </a:solidFill>
                  </a:tcPr>
                </a:tc>
              </a:tr>
            </a:tbl>
          </a:graphicData>
        </a:graphic>
      </p:graphicFrame>
      <p:sp>
        <p:nvSpPr>
          <p:cNvPr id="139" name="Google Shape;139;p21"/>
          <p:cNvSpPr txBox="1"/>
          <p:nvPr/>
        </p:nvSpPr>
        <p:spPr>
          <a:xfrm>
            <a:off x="311850" y="803825"/>
            <a:ext cx="93261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GB" sz="2000">
                <a:solidFill>
                  <a:schemeClr val="dk1"/>
                </a:solidFill>
                <a:highlight>
                  <a:schemeClr val="lt1"/>
                </a:highlight>
                <a:latin typeface="Niramit"/>
                <a:ea typeface="Niramit"/>
                <a:cs typeface="Niramit"/>
                <a:sym typeface="Niramit"/>
              </a:rPr>
              <a:t>Unit 2 -</a:t>
            </a:r>
            <a:r>
              <a:rPr b="1" lang="en-GB" sz="2000">
                <a:solidFill>
                  <a:schemeClr val="dk1"/>
                </a:solidFill>
                <a:latin typeface="Niramit"/>
                <a:ea typeface="Niramit"/>
                <a:cs typeface="Niramit"/>
                <a:sym typeface="Niramit"/>
              </a:rPr>
              <a:t> Seasonal changes </a:t>
            </a:r>
            <a:endParaRPr/>
          </a:p>
        </p:txBody>
      </p:sp>
      <p:pic>
        <p:nvPicPr>
          <p:cNvPr id="140" name="Google Shape;140;p21"/>
          <p:cNvPicPr preferRelativeResize="0"/>
          <p:nvPr/>
        </p:nvPicPr>
        <p:blipFill>
          <a:blip r:embed="rId3">
            <a:alphaModFix/>
          </a:blip>
          <a:stretch>
            <a:fillRect/>
          </a:stretch>
        </p:blipFill>
        <p:spPr>
          <a:xfrm>
            <a:off x="9171694" y="88160"/>
            <a:ext cx="1428580" cy="142858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