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10692000" cx="7560000"/>
  <p:notesSz cx="6858000" cy="9144000"/>
  <p:embeddedFontLst>
    <p:embeddedFont>
      <p:font typeface="Imprima"/>
      <p:regular r:id="rId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368">
          <p15:clr>
            <a:srgbClr val="747775"/>
          </p15:clr>
        </p15:guide>
        <p15:guide id="2" pos="2381">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368" orient="horz"/>
        <p:guide pos="2381"/>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Imprima-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9929e5c0a8_0_0: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9929e5c0a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g29929e5c0a8_0_9: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29929e5c0a8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hyperlink" Target="https://www.eastridinglocaloffer.org.uk/" TargetMode="External"/><Relationship Id="rId10" Type="http://schemas.openxmlformats.org/officeDocument/2006/relationships/hyperlink" Target="https://www.eastridinglocaloffer.org.uk/sections/adulthood" TargetMode="External"/><Relationship Id="rId9" Type="http://schemas.openxmlformats.org/officeDocument/2006/relationships/hyperlink" Target="https://www.eastridinglocaloffer.org.uk/sections/money" TargetMode="External"/><Relationship Id="rId5" Type="http://schemas.openxmlformats.org/officeDocument/2006/relationships/hyperlink" Target="https://www.eastridinglocaloffer.org.uk/sections/education" TargetMode="External"/><Relationship Id="rId6" Type="http://schemas.openxmlformats.org/officeDocument/2006/relationships/hyperlink" Target="https://www.eastridinglocaloffer.org.uk/sections/health" TargetMode="External"/><Relationship Id="rId7" Type="http://schemas.openxmlformats.org/officeDocument/2006/relationships/hyperlink" Target="https://www.eastridinglocaloffer.org.uk/sections/care-support/" TargetMode="External"/><Relationship Id="rId8" Type="http://schemas.openxmlformats.org/officeDocument/2006/relationships/hyperlink" Target="https://www.eastridinglocaloffer.org.uk/sections/leisur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3"/>
          <p:cNvSpPr txBox="1"/>
          <p:nvPr/>
        </p:nvSpPr>
        <p:spPr>
          <a:xfrm>
            <a:off x="2716350" y="253400"/>
            <a:ext cx="4645800" cy="1133700"/>
          </a:xfrm>
          <a:prstGeom prst="rect">
            <a:avLst/>
          </a:prstGeom>
          <a:solidFill>
            <a:schemeClr val="lt1"/>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GB" sz="2900">
                <a:solidFill>
                  <a:schemeClr val="dk1"/>
                </a:solidFill>
                <a:latin typeface="Fredoka One"/>
                <a:ea typeface="Fredoka One"/>
                <a:cs typeface="Fredoka One"/>
                <a:sym typeface="Fredoka One"/>
              </a:rPr>
              <a:t>SEND Newsletter</a:t>
            </a:r>
            <a:endParaRPr sz="2900">
              <a:solidFill>
                <a:schemeClr val="dk1"/>
              </a:solidFill>
              <a:latin typeface="Fredoka One"/>
              <a:ea typeface="Fredoka One"/>
              <a:cs typeface="Fredoka One"/>
              <a:sym typeface="Fredoka One"/>
            </a:endParaRPr>
          </a:p>
          <a:p>
            <a:pPr indent="0" lvl="0" marL="0" rtl="0" algn="ctr">
              <a:spcBef>
                <a:spcPts val="0"/>
              </a:spcBef>
              <a:spcAft>
                <a:spcPts val="0"/>
              </a:spcAft>
              <a:buNone/>
            </a:pPr>
            <a:r>
              <a:rPr lang="en-GB" sz="2400">
                <a:solidFill>
                  <a:schemeClr val="dk1"/>
                </a:solidFill>
                <a:latin typeface="Fredoka One"/>
                <a:ea typeface="Fredoka One"/>
                <a:cs typeface="Fredoka One"/>
                <a:sym typeface="Fredoka One"/>
              </a:rPr>
              <a:t>July 2025</a:t>
            </a:r>
            <a:endParaRPr sz="2400">
              <a:solidFill>
                <a:schemeClr val="dk1"/>
              </a:solidFill>
              <a:latin typeface="Fredoka One"/>
              <a:ea typeface="Fredoka One"/>
              <a:cs typeface="Fredoka One"/>
              <a:sym typeface="Fredoka One"/>
            </a:endParaRPr>
          </a:p>
        </p:txBody>
      </p:sp>
      <p:sp>
        <p:nvSpPr>
          <p:cNvPr id="55" name="Google Shape;55;p13"/>
          <p:cNvSpPr/>
          <p:nvPr/>
        </p:nvSpPr>
        <p:spPr>
          <a:xfrm>
            <a:off x="4013725" y="4379800"/>
            <a:ext cx="3267000" cy="3334800"/>
          </a:xfrm>
          <a:prstGeom prst="roundRect">
            <a:avLst>
              <a:gd fmla="val 16667" name="adj"/>
            </a:avLst>
          </a:prstGeom>
          <a:solidFill>
            <a:srgbClr val="FFFFFF"/>
          </a:solidFill>
          <a:ln cap="flat" cmpd="sng" w="38100">
            <a:solidFill>
              <a:srgbClr val="EA999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900">
                <a:latin typeface="Imprima"/>
                <a:ea typeface="Imprima"/>
                <a:cs typeface="Imprima"/>
                <a:sym typeface="Imprima"/>
              </a:rPr>
              <a:t>Class teachers should be a parents first </a:t>
            </a:r>
            <a:r>
              <a:rPr lang="en-GB" sz="900">
                <a:latin typeface="Imprima"/>
                <a:ea typeface="Imprima"/>
                <a:cs typeface="Imprima"/>
                <a:sym typeface="Imprima"/>
              </a:rPr>
              <a:t>point</a:t>
            </a:r>
            <a:r>
              <a:rPr lang="en-GB" sz="900">
                <a:latin typeface="Imprima"/>
                <a:ea typeface="Imprima"/>
                <a:cs typeface="Imprima"/>
                <a:sym typeface="Imprima"/>
              </a:rPr>
              <a:t> of call to discuss their </a:t>
            </a:r>
            <a:r>
              <a:rPr lang="en-GB" sz="900">
                <a:latin typeface="Imprima"/>
                <a:ea typeface="Imprima"/>
                <a:cs typeface="Imprima"/>
                <a:sym typeface="Imprima"/>
              </a:rPr>
              <a:t>child's</a:t>
            </a:r>
            <a:r>
              <a:rPr lang="en-GB" sz="900">
                <a:latin typeface="Imprima"/>
                <a:ea typeface="Imprima"/>
                <a:cs typeface="Imprima"/>
                <a:sym typeface="Imprima"/>
              </a:rPr>
              <a:t> SEND needs as we have a whole </a:t>
            </a:r>
            <a:r>
              <a:rPr lang="en-GB" sz="900">
                <a:latin typeface="Imprima"/>
                <a:ea typeface="Imprima"/>
                <a:cs typeface="Imprima"/>
                <a:sym typeface="Imprima"/>
              </a:rPr>
              <a:t>school</a:t>
            </a:r>
            <a:r>
              <a:rPr lang="en-GB" sz="900">
                <a:latin typeface="Imprima"/>
                <a:ea typeface="Imprima"/>
                <a:cs typeface="Imprima"/>
                <a:sym typeface="Imprima"/>
              </a:rPr>
              <a:t> approach to SEND.  If </a:t>
            </a:r>
            <a:r>
              <a:rPr lang="en-GB" sz="900">
                <a:latin typeface="Imprima"/>
                <a:ea typeface="Imprima"/>
                <a:cs typeface="Imprima"/>
                <a:sym typeface="Imprima"/>
              </a:rPr>
              <a:t>you need</a:t>
            </a:r>
            <a:r>
              <a:rPr lang="en-GB" sz="900">
                <a:latin typeface="Imprima"/>
                <a:ea typeface="Imprima"/>
                <a:cs typeface="Imprima"/>
                <a:sym typeface="Imprima"/>
              </a:rPr>
              <a:t> further support we have a SEND team you can book an </a:t>
            </a:r>
            <a:r>
              <a:rPr lang="en-GB" sz="900">
                <a:latin typeface="Imprima"/>
                <a:ea typeface="Imprima"/>
                <a:cs typeface="Imprima"/>
                <a:sym typeface="Imprima"/>
              </a:rPr>
              <a:t>appointment</a:t>
            </a:r>
            <a:r>
              <a:rPr lang="en-GB" sz="900">
                <a:latin typeface="Imprima"/>
                <a:ea typeface="Imprima"/>
                <a:cs typeface="Imprima"/>
                <a:sym typeface="Imprima"/>
              </a:rPr>
              <a:t> with if needed. </a:t>
            </a:r>
            <a:endParaRPr sz="900">
              <a:latin typeface="Imprima"/>
              <a:ea typeface="Imprima"/>
              <a:cs typeface="Imprima"/>
              <a:sym typeface="Imprima"/>
            </a:endParaRPr>
          </a:p>
          <a:p>
            <a:pPr indent="457200" lvl="0" marL="457200" rtl="0" algn="l">
              <a:spcBef>
                <a:spcPts val="0"/>
              </a:spcBef>
              <a:spcAft>
                <a:spcPts val="0"/>
              </a:spcAft>
              <a:buNone/>
            </a:pPr>
            <a:r>
              <a:rPr b="1" lang="en-GB" sz="1000" u="sng">
                <a:latin typeface="Imprima"/>
                <a:ea typeface="Imprima"/>
                <a:cs typeface="Imprima"/>
                <a:sym typeface="Imprima"/>
              </a:rPr>
              <a:t>Staff member Roles: </a:t>
            </a:r>
            <a:endParaRPr b="1" sz="1000" u="sng">
              <a:latin typeface="Imprima"/>
              <a:ea typeface="Imprima"/>
              <a:cs typeface="Imprima"/>
              <a:sym typeface="Imprima"/>
            </a:endParaRPr>
          </a:p>
          <a:p>
            <a:pPr indent="0" lvl="0" marL="0" rtl="0" algn="ctr">
              <a:spcBef>
                <a:spcPts val="0"/>
              </a:spcBef>
              <a:spcAft>
                <a:spcPts val="0"/>
              </a:spcAft>
              <a:buNone/>
            </a:pPr>
            <a:r>
              <a:rPr lang="en-GB" sz="1000" u="sng">
                <a:latin typeface="Imprima"/>
                <a:ea typeface="Imprima"/>
                <a:cs typeface="Imprima"/>
                <a:sym typeface="Imprima"/>
              </a:rPr>
              <a:t>Mrs V Seaver </a:t>
            </a:r>
            <a:endParaRPr sz="1000" u="sng">
              <a:latin typeface="Imprima"/>
              <a:ea typeface="Imprima"/>
              <a:cs typeface="Imprima"/>
              <a:sym typeface="Imprima"/>
            </a:endParaRPr>
          </a:p>
          <a:p>
            <a:pPr indent="0" lvl="0" marL="0" rtl="0" algn="ctr">
              <a:spcBef>
                <a:spcPts val="0"/>
              </a:spcBef>
              <a:spcAft>
                <a:spcPts val="0"/>
              </a:spcAft>
              <a:buNone/>
            </a:pPr>
            <a:r>
              <a:rPr lang="en-GB" sz="1000">
                <a:highlight>
                  <a:schemeClr val="lt1"/>
                </a:highlight>
                <a:latin typeface="Imprima"/>
                <a:ea typeface="Imprima"/>
                <a:cs typeface="Imprima"/>
                <a:sym typeface="Imprima"/>
              </a:rPr>
              <a:t>SENDCO</a:t>
            </a:r>
            <a:endParaRPr sz="1000">
              <a:highlight>
                <a:schemeClr val="lt1"/>
              </a:highlight>
              <a:latin typeface="Imprima"/>
              <a:ea typeface="Imprima"/>
              <a:cs typeface="Imprima"/>
              <a:sym typeface="Imprima"/>
            </a:endParaRPr>
          </a:p>
          <a:p>
            <a:pPr indent="0" lvl="0" marL="0" rtl="0" algn="ctr">
              <a:spcBef>
                <a:spcPts val="0"/>
              </a:spcBef>
              <a:spcAft>
                <a:spcPts val="0"/>
              </a:spcAft>
              <a:buNone/>
            </a:pPr>
            <a:r>
              <a:rPr lang="en-GB" sz="1000">
                <a:solidFill>
                  <a:srgbClr val="001D35"/>
                </a:solidFill>
                <a:highlight>
                  <a:schemeClr val="lt1"/>
                </a:highlight>
                <a:latin typeface="Imprima"/>
                <a:ea typeface="Imprima"/>
                <a:cs typeface="Imprima"/>
                <a:sym typeface="Imprima"/>
              </a:rPr>
              <a:t>Responsible for </a:t>
            </a:r>
            <a:r>
              <a:rPr lang="en-GB" sz="1000">
                <a:solidFill>
                  <a:schemeClr val="dk1"/>
                </a:solidFill>
                <a:highlight>
                  <a:schemeClr val="lt1"/>
                </a:highlight>
                <a:latin typeface="Imprima"/>
                <a:ea typeface="Imprima"/>
                <a:cs typeface="Imprima"/>
                <a:sym typeface="Imprima"/>
              </a:rPr>
              <a:t>overseeing the provision of support for students with special educational needs (SEN) within </a:t>
            </a:r>
            <a:r>
              <a:rPr lang="en-GB" sz="1000">
                <a:solidFill>
                  <a:schemeClr val="dk1"/>
                </a:solidFill>
                <a:highlight>
                  <a:schemeClr val="lt1"/>
                </a:highlight>
                <a:latin typeface="Imprima"/>
                <a:ea typeface="Imprima"/>
                <a:cs typeface="Imprima"/>
                <a:sym typeface="Imprima"/>
              </a:rPr>
              <a:t>the</a:t>
            </a:r>
            <a:r>
              <a:rPr lang="en-GB" sz="1000">
                <a:solidFill>
                  <a:schemeClr val="dk1"/>
                </a:solidFill>
                <a:highlight>
                  <a:schemeClr val="lt1"/>
                </a:highlight>
                <a:latin typeface="Imprima"/>
                <a:ea typeface="Imprima"/>
                <a:cs typeface="Imprima"/>
                <a:sym typeface="Imprima"/>
              </a:rPr>
              <a:t> school</a:t>
            </a:r>
            <a:r>
              <a:rPr lang="en-GB" sz="1000">
                <a:solidFill>
                  <a:srgbClr val="001D35"/>
                </a:solidFill>
                <a:highlight>
                  <a:schemeClr val="lt1"/>
                </a:highlight>
                <a:latin typeface="Imprima"/>
                <a:ea typeface="Imprima"/>
                <a:cs typeface="Imprima"/>
                <a:sym typeface="Imprima"/>
              </a:rPr>
              <a:t>.</a:t>
            </a:r>
            <a:endParaRPr sz="1000">
              <a:highlight>
                <a:schemeClr val="lt1"/>
              </a:highlight>
              <a:latin typeface="Imprima"/>
              <a:ea typeface="Imprima"/>
              <a:cs typeface="Imprima"/>
              <a:sym typeface="Imprima"/>
            </a:endParaRPr>
          </a:p>
          <a:p>
            <a:pPr indent="457200" lvl="0" marL="457200" rtl="0" algn="l">
              <a:spcBef>
                <a:spcPts val="0"/>
              </a:spcBef>
              <a:spcAft>
                <a:spcPts val="0"/>
              </a:spcAft>
              <a:buNone/>
            </a:pPr>
            <a:r>
              <a:rPr lang="en-GB" sz="1000" u="sng">
                <a:latin typeface="Imprima"/>
                <a:ea typeface="Imprima"/>
                <a:cs typeface="Imprima"/>
                <a:sym typeface="Imprima"/>
              </a:rPr>
              <a:t>Mrs K Pickering </a:t>
            </a:r>
            <a:endParaRPr sz="1000" u="sng">
              <a:latin typeface="Imprima"/>
              <a:ea typeface="Imprima"/>
              <a:cs typeface="Imprima"/>
              <a:sym typeface="Imprima"/>
            </a:endParaRPr>
          </a:p>
          <a:p>
            <a:pPr indent="0" lvl="0" marL="0" rtl="0" algn="l">
              <a:spcBef>
                <a:spcPts val="0"/>
              </a:spcBef>
              <a:spcAft>
                <a:spcPts val="0"/>
              </a:spcAft>
              <a:buNone/>
            </a:pPr>
            <a:r>
              <a:rPr lang="en-GB" sz="1000">
                <a:latin typeface="Imprima"/>
                <a:ea typeface="Imprima"/>
                <a:cs typeface="Imprima"/>
                <a:sym typeface="Imprima"/>
              </a:rPr>
              <a:t>                           Wellbeing support </a:t>
            </a:r>
            <a:endParaRPr sz="1000">
              <a:latin typeface="Imprima"/>
              <a:ea typeface="Imprima"/>
              <a:cs typeface="Imprima"/>
              <a:sym typeface="Imprima"/>
            </a:endParaRPr>
          </a:p>
          <a:p>
            <a:pPr indent="0" lvl="0" marL="0" rtl="0" algn="l">
              <a:spcBef>
                <a:spcPts val="0"/>
              </a:spcBef>
              <a:spcAft>
                <a:spcPts val="0"/>
              </a:spcAft>
              <a:buNone/>
            </a:pPr>
            <a:r>
              <a:rPr lang="en-GB" sz="1000">
                <a:latin typeface="Imprima"/>
                <a:ea typeface="Imprima"/>
                <a:cs typeface="Imprima"/>
                <a:sym typeface="Imprima"/>
              </a:rPr>
              <a:t>Responsible</a:t>
            </a:r>
            <a:r>
              <a:rPr lang="en-GB" sz="1000">
                <a:latin typeface="Imprima"/>
                <a:ea typeface="Imprima"/>
                <a:cs typeface="Imprima"/>
                <a:sym typeface="Imprima"/>
              </a:rPr>
              <a:t> for small group or one to one </a:t>
            </a:r>
            <a:r>
              <a:rPr lang="en-GB" sz="1000">
                <a:latin typeface="Imprima"/>
                <a:ea typeface="Imprima"/>
                <a:cs typeface="Imprima"/>
                <a:sym typeface="Imprima"/>
              </a:rPr>
              <a:t>interventions</a:t>
            </a:r>
            <a:r>
              <a:rPr lang="en-GB" sz="1000">
                <a:latin typeface="Imprima"/>
                <a:ea typeface="Imprima"/>
                <a:cs typeface="Imprima"/>
                <a:sym typeface="Imprima"/>
              </a:rPr>
              <a:t> </a:t>
            </a:r>
            <a:r>
              <a:rPr lang="en-GB" sz="1000">
                <a:latin typeface="Imprima"/>
                <a:ea typeface="Imprima"/>
                <a:cs typeface="Imprima"/>
                <a:sym typeface="Imprima"/>
              </a:rPr>
              <a:t>supporting</a:t>
            </a:r>
            <a:r>
              <a:rPr lang="en-GB" sz="1000">
                <a:latin typeface="Imprima"/>
                <a:ea typeface="Imprima"/>
                <a:cs typeface="Imprima"/>
                <a:sym typeface="Imprima"/>
              </a:rPr>
              <a:t> SEMH needs </a:t>
            </a:r>
            <a:endParaRPr sz="1000">
              <a:latin typeface="Imprima"/>
              <a:ea typeface="Imprima"/>
              <a:cs typeface="Imprima"/>
              <a:sym typeface="Imprima"/>
            </a:endParaRPr>
          </a:p>
          <a:p>
            <a:pPr indent="0" lvl="0" marL="0" rtl="0" algn="ctr">
              <a:spcBef>
                <a:spcPts val="0"/>
              </a:spcBef>
              <a:spcAft>
                <a:spcPts val="0"/>
              </a:spcAft>
              <a:buNone/>
            </a:pPr>
            <a:r>
              <a:rPr lang="en-GB" sz="1000" u="sng">
                <a:latin typeface="Imprima"/>
                <a:ea typeface="Imprima"/>
                <a:cs typeface="Imprima"/>
                <a:sym typeface="Imprima"/>
              </a:rPr>
              <a:t>Mrs H Pepper</a:t>
            </a:r>
            <a:endParaRPr sz="1000" u="sng">
              <a:latin typeface="Imprima"/>
              <a:ea typeface="Imprima"/>
              <a:cs typeface="Imprima"/>
              <a:sym typeface="Imprima"/>
            </a:endParaRPr>
          </a:p>
          <a:p>
            <a:pPr indent="0" lvl="0" marL="0" rtl="0" algn="ctr">
              <a:spcBef>
                <a:spcPts val="0"/>
              </a:spcBef>
              <a:spcAft>
                <a:spcPts val="0"/>
              </a:spcAft>
              <a:buNone/>
            </a:pPr>
            <a:r>
              <a:rPr lang="en-GB" sz="1000">
                <a:latin typeface="Imprima"/>
                <a:ea typeface="Imprima"/>
                <a:cs typeface="Imprima"/>
                <a:sym typeface="Imprima"/>
              </a:rPr>
              <a:t> Wellbeing teaching assistant</a:t>
            </a:r>
            <a:endParaRPr sz="1000">
              <a:latin typeface="Imprima"/>
              <a:ea typeface="Imprima"/>
              <a:cs typeface="Imprima"/>
              <a:sym typeface="Imprima"/>
            </a:endParaRPr>
          </a:p>
          <a:p>
            <a:pPr indent="0" lvl="0" marL="0" rtl="0" algn="ctr">
              <a:spcBef>
                <a:spcPts val="0"/>
              </a:spcBef>
              <a:spcAft>
                <a:spcPts val="0"/>
              </a:spcAft>
              <a:buNone/>
            </a:pPr>
            <a:r>
              <a:rPr lang="en-GB" sz="1000">
                <a:latin typeface="Imprima"/>
                <a:ea typeface="Imprima"/>
                <a:cs typeface="Imprima"/>
                <a:sym typeface="Imprima"/>
              </a:rPr>
              <a:t>Delivering</a:t>
            </a:r>
            <a:r>
              <a:rPr lang="en-GB" sz="1000">
                <a:latin typeface="Imprima"/>
                <a:ea typeface="Imprima"/>
                <a:cs typeface="Imprima"/>
                <a:sym typeface="Imprima"/>
              </a:rPr>
              <a:t> small group or one to </a:t>
            </a:r>
            <a:r>
              <a:rPr lang="en-GB" sz="1000">
                <a:latin typeface="Imprima"/>
                <a:ea typeface="Imprima"/>
                <a:cs typeface="Imprima"/>
                <a:sym typeface="Imprima"/>
              </a:rPr>
              <a:t>one wellbeing</a:t>
            </a:r>
            <a:r>
              <a:rPr lang="en-GB" sz="1000">
                <a:latin typeface="Imprima"/>
                <a:ea typeface="Imprima"/>
                <a:cs typeface="Imprima"/>
                <a:sym typeface="Imprima"/>
              </a:rPr>
              <a:t> </a:t>
            </a:r>
            <a:r>
              <a:rPr lang="en-GB" sz="1000">
                <a:latin typeface="Imprima"/>
                <a:ea typeface="Imprima"/>
                <a:cs typeface="Imprima"/>
                <a:sym typeface="Imprima"/>
              </a:rPr>
              <a:t>interventions</a:t>
            </a:r>
            <a:r>
              <a:rPr lang="en-GB" sz="1000">
                <a:latin typeface="Imprima"/>
                <a:ea typeface="Imprima"/>
                <a:cs typeface="Imprima"/>
                <a:sym typeface="Imprima"/>
              </a:rPr>
              <a:t> </a:t>
            </a:r>
            <a:endParaRPr sz="1000">
              <a:latin typeface="Imprima"/>
              <a:ea typeface="Imprima"/>
              <a:cs typeface="Imprima"/>
              <a:sym typeface="Imprima"/>
            </a:endParaRPr>
          </a:p>
        </p:txBody>
      </p:sp>
      <p:sp>
        <p:nvSpPr>
          <p:cNvPr id="56" name="Google Shape;56;p13"/>
          <p:cNvSpPr/>
          <p:nvPr/>
        </p:nvSpPr>
        <p:spPr>
          <a:xfrm>
            <a:off x="4013725" y="1457325"/>
            <a:ext cx="3267000" cy="2850000"/>
          </a:xfrm>
          <a:prstGeom prst="roundRect">
            <a:avLst>
              <a:gd fmla="val 16667" name="adj"/>
            </a:avLst>
          </a:prstGeom>
          <a:solidFill>
            <a:srgbClr val="FFFFFF"/>
          </a:solidFill>
          <a:ln cap="flat" cmpd="sng" w="38100">
            <a:solidFill>
              <a:srgbClr val="EA9999"/>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GB" sz="1300" u="sng">
                <a:solidFill>
                  <a:schemeClr val="dk1"/>
                </a:solidFill>
                <a:latin typeface="Imprima"/>
                <a:ea typeface="Imprima"/>
                <a:cs typeface="Imprima"/>
                <a:sym typeface="Imprima"/>
              </a:rPr>
              <a:t>The Local Offer </a:t>
            </a:r>
            <a:endParaRPr b="1" sz="1300" u="sng">
              <a:solidFill>
                <a:schemeClr val="dk1"/>
              </a:solidFill>
              <a:latin typeface="Imprima"/>
              <a:ea typeface="Imprima"/>
              <a:cs typeface="Imprima"/>
              <a:sym typeface="Imprima"/>
            </a:endParaRPr>
          </a:p>
          <a:p>
            <a:pPr indent="0" lvl="0" marL="0" rtl="0" algn="ctr">
              <a:spcBef>
                <a:spcPts val="0"/>
              </a:spcBef>
              <a:spcAft>
                <a:spcPts val="0"/>
              </a:spcAft>
              <a:buClr>
                <a:schemeClr val="dk1"/>
              </a:buClr>
              <a:buSzPts val="1100"/>
              <a:buFont typeface="Arial"/>
              <a:buNone/>
            </a:pPr>
            <a:r>
              <a:t/>
            </a:r>
            <a:endParaRPr sz="1300">
              <a:solidFill>
                <a:schemeClr val="dk1"/>
              </a:solidFill>
              <a:latin typeface="Imprima"/>
              <a:ea typeface="Imprima"/>
              <a:cs typeface="Imprima"/>
              <a:sym typeface="Imprima"/>
            </a:endParaRPr>
          </a:p>
          <a:p>
            <a:pPr indent="0" lvl="0" marL="0" rtl="0" algn="ctr">
              <a:spcBef>
                <a:spcPts val="0"/>
              </a:spcBef>
              <a:spcAft>
                <a:spcPts val="0"/>
              </a:spcAft>
              <a:buClr>
                <a:schemeClr val="dk1"/>
              </a:buClr>
              <a:buSzPts val="1100"/>
              <a:buFont typeface="Arial"/>
              <a:buNone/>
            </a:pPr>
            <a:r>
              <a:rPr lang="en-GB" sz="1200" u="sng">
                <a:solidFill>
                  <a:schemeClr val="accent5"/>
                </a:solidFill>
                <a:latin typeface="Imprima"/>
                <a:ea typeface="Imprima"/>
                <a:cs typeface="Imprima"/>
                <a:sym typeface="Imprima"/>
                <a:hlinkClick r:id="rId4">
                  <a:extLst>
                    <a:ext uri="{A12FA001-AC4F-418D-AE19-62706E023703}">
                      <ahyp:hlinkClr val="tx"/>
                    </a:ext>
                  </a:extLst>
                </a:hlinkClick>
              </a:rPr>
              <a:t>https://www.eastridinglocaloffer.org.uk/</a:t>
            </a:r>
            <a:r>
              <a:rPr lang="en-GB" sz="1200">
                <a:solidFill>
                  <a:schemeClr val="dk1"/>
                </a:solidFill>
                <a:latin typeface="Imprima"/>
                <a:ea typeface="Imprima"/>
                <a:cs typeface="Imprima"/>
                <a:sym typeface="Imprima"/>
              </a:rPr>
              <a:t> </a:t>
            </a:r>
            <a:endParaRPr sz="1200">
              <a:solidFill>
                <a:schemeClr val="dk1"/>
              </a:solidFill>
              <a:latin typeface="Imprima"/>
              <a:ea typeface="Imprima"/>
              <a:cs typeface="Imprima"/>
              <a:sym typeface="Imprima"/>
            </a:endParaRPr>
          </a:p>
          <a:p>
            <a:pPr indent="0" lvl="0" marL="0" rtl="0" algn="ctr">
              <a:spcBef>
                <a:spcPts val="0"/>
              </a:spcBef>
              <a:spcAft>
                <a:spcPts val="0"/>
              </a:spcAft>
              <a:buClr>
                <a:schemeClr val="dk1"/>
              </a:buClr>
              <a:buSzPts val="1100"/>
              <a:buFont typeface="Arial"/>
              <a:buNone/>
            </a:pPr>
            <a:r>
              <a:rPr lang="en-GB" sz="1200">
                <a:solidFill>
                  <a:schemeClr val="dk1"/>
                </a:solidFill>
                <a:highlight>
                  <a:schemeClr val="lt1"/>
                </a:highlight>
              </a:rPr>
              <a:t>The Local Offer is a way to make it easier for you to find out about services and support available to children and young people from birth to 25 years with special educational needs and disabilities (SEND). Information and support is separated into 6 sections, </a:t>
            </a:r>
            <a:r>
              <a:rPr lang="en-GB" sz="1200">
                <a:solidFill>
                  <a:srgbClr val="2259C9"/>
                </a:solidFill>
                <a:highlight>
                  <a:schemeClr val="lt1"/>
                </a:highlight>
                <a:uFill>
                  <a:noFill/>
                </a:uFill>
                <a:hlinkClick r:id="rId5">
                  <a:extLst>
                    <a:ext uri="{A12FA001-AC4F-418D-AE19-62706E023703}">
                      <ahyp:hlinkClr val="tx"/>
                    </a:ext>
                  </a:extLst>
                </a:hlinkClick>
              </a:rPr>
              <a:t>Education</a:t>
            </a:r>
            <a:r>
              <a:rPr lang="en-GB" sz="1200">
                <a:solidFill>
                  <a:schemeClr val="dk1"/>
                </a:solidFill>
                <a:highlight>
                  <a:schemeClr val="lt1"/>
                </a:highlight>
              </a:rPr>
              <a:t>, </a:t>
            </a:r>
            <a:r>
              <a:rPr lang="en-GB" sz="1200">
                <a:solidFill>
                  <a:srgbClr val="2259C9"/>
                </a:solidFill>
                <a:highlight>
                  <a:schemeClr val="lt1"/>
                </a:highlight>
                <a:uFill>
                  <a:noFill/>
                </a:uFill>
                <a:hlinkClick r:id="rId6">
                  <a:extLst>
                    <a:ext uri="{A12FA001-AC4F-418D-AE19-62706E023703}">
                      <ahyp:hlinkClr val="tx"/>
                    </a:ext>
                  </a:extLst>
                </a:hlinkClick>
              </a:rPr>
              <a:t>Health</a:t>
            </a:r>
            <a:r>
              <a:rPr lang="en-GB" sz="1200">
                <a:solidFill>
                  <a:schemeClr val="dk1"/>
                </a:solidFill>
                <a:highlight>
                  <a:schemeClr val="lt1"/>
                </a:highlight>
              </a:rPr>
              <a:t>, </a:t>
            </a:r>
            <a:r>
              <a:rPr lang="en-GB" sz="1200">
                <a:solidFill>
                  <a:srgbClr val="2259C9"/>
                </a:solidFill>
                <a:highlight>
                  <a:schemeClr val="lt1"/>
                </a:highlight>
                <a:uFill>
                  <a:noFill/>
                </a:uFill>
                <a:hlinkClick r:id="rId7">
                  <a:extLst>
                    <a:ext uri="{A12FA001-AC4F-418D-AE19-62706E023703}">
                      <ahyp:hlinkClr val="tx"/>
                    </a:ext>
                  </a:extLst>
                </a:hlinkClick>
              </a:rPr>
              <a:t>Care &amp; Support</a:t>
            </a:r>
            <a:r>
              <a:rPr lang="en-GB" sz="1200">
                <a:solidFill>
                  <a:schemeClr val="dk1"/>
                </a:solidFill>
                <a:highlight>
                  <a:schemeClr val="lt1"/>
                </a:highlight>
              </a:rPr>
              <a:t>, </a:t>
            </a:r>
            <a:r>
              <a:rPr lang="en-GB" sz="1200">
                <a:solidFill>
                  <a:srgbClr val="2259C9"/>
                </a:solidFill>
                <a:highlight>
                  <a:schemeClr val="lt1"/>
                </a:highlight>
                <a:uFill>
                  <a:noFill/>
                </a:uFill>
                <a:hlinkClick r:id="rId8">
                  <a:extLst>
                    <a:ext uri="{A12FA001-AC4F-418D-AE19-62706E023703}">
                      <ahyp:hlinkClr val="tx"/>
                    </a:ext>
                  </a:extLst>
                </a:hlinkClick>
              </a:rPr>
              <a:t>Leisure</a:t>
            </a:r>
            <a:r>
              <a:rPr lang="en-GB" sz="1200">
                <a:solidFill>
                  <a:schemeClr val="dk1"/>
                </a:solidFill>
                <a:highlight>
                  <a:schemeClr val="lt1"/>
                </a:highlight>
              </a:rPr>
              <a:t>, </a:t>
            </a:r>
            <a:r>
              <a:rPr lang="en-GB" sz="1200">
                <a:solidFill>
                  <a:srgbClr val="2259C9"/>
                </a:solidFill>
                <a:highlight>
                  <a:schemeClr val="lt1"/>
                </a:highlight>
                <a:uFill>
                  <a:noFill/>
                </a:uFill>
                <a:hlinkClick r:id="rId9">
                  <a:extLst>
                    <a:ext uri="{A12FA001-AC4F-418D-AE19-62706E023703}">
                      <ahyp:hlinkClr val="tx"/>
                    </a:ext>
                  </a:extLst>
                </a:hlinkClick>
              </a:rPr>
              <a:t>Money</a:t>
            </a:r>
            <a:r>
              <a:rPr lang="en-GB" sz="1200">
                <a:solidFill>
                  <a:schemeClr val="dk1"/>
                </a:solidFill>
                <a:highlight>
                  <a:schemeClr val="lt1"/>
                </a:highlight>
              </a:rPr>
              <a:t>, and </a:t>
            </a:r>
            <a:r>
              <a:rPr lang="en-GB" sz="1200">
                <a:solidFill>
                  <a:srgbClr val="2259C9"/>
                </a:solidFill>
                <a:highlight>
                  <a:schemeClr val="lt1"/>
                </a:highlight>
                <a:uFill>
                  <a:noFill/>
                </a:uFill>
                <a:hlinkClick r:id="rId10">
                  <a:extLst>
                    <a:ext uri="{A12FA001-AC4F-418D-AE19-62706E023703}">
                      <ahyp:hlinkClr val="tx"/>
                    </a:ext>
                  </a:extLst>
                </a:hlinkClick>
              </a:rPr>
              <a:t>Adulthood</a:t>
            </a:r>
            <a:r>
              <a:rPr lang="en-GB" sz="1200">
                <a:solidFill>
                  <a:schemeClr val="dk1"/>
                </a:solidFill>
                <a:highlight>
                  <a:schemeClr val="lt1"/>
                </a:highlight>
              </a:rPr>
              <a:t>.</a:t>
            </a:r>
            <a:endParaRPr sz="1200">
              <a:solidFill>
                <a:schemeClr val="dk1"/>
              </a:solidFill>
              <a:latin typeface="Imprima"/>
              <a:ea typeface="Imprima"/>
              <a:cs typeface="Imprima"/>
              <a:sym typeface="Imprima"/>
            </a:endParaRPr>
          </a:p>
        </p:txBody>
      </p:sp>
      <p:sp>
        <p:nvSpPr>
          <p:cNvPr id="57" name="Google Shape;57;p13"/>
          <p:cNvSpPr/>
          <p:nvPr/>
        </p:nvSpPr>
        <p:spPr>
          <a:xfrm>
            <a:off x="396175" y="1609725"/>
            <a:ext cx="3500700" cy="5736600"/>
          </a:xfrm>
          <a:prstGeom prst="roundRect">
            <a:avLst>
              <a:gd fmla="val 16667" name="adj"/>
            </a:avLst>
          </a:prstGeom>
          <a:solidFill>
            <a:srgbClr val="FFFFFF"/>
          </a:solidFill>
          <a:ln cap="flat" cmpd="sng" w="38100">
            <a:solidFill>
              <a:srgbClr val="EA999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GB" sz="1100" u="sng">
                <a:solidFill>
                  <a:schemeClr val="dk1"/>
                </a:solidFill>
              </a:rPr>
              <a:t>SEND parent meetings </a:t>
            </a:r>
            <a:endParaRPr b="1" sz="1100" u="sng">
              <a:solidFill>
                <a:schemeClr val="dk1"/>
              </a:solidFill>
            </a:endParaRPr>
          </a:p>
          <a:p>
            <a:pPr indent="0" lvl="0" marL="0" rtl="0" algn="l">
              <a:spcBef>
                <a:spcPts val="0"/>
              </a:spcBef>
              <a:spcAft>
                <a:spcPts val="0"/>
              </a:spcAft>
              <a:buNone/>
            </a:pPr>
            <a:r>
              <a:rPr lang="en-GB" sz="1100">
                <a:solidFill>
                  <a:schemeClr val="dk1"/>
                </a:solidFill>
              </a:rPr>
              <a:t>It is imperative your child has a smooth and successful transition into their new year group, therefore we are giving SEND parents an opportunity to review their child's needs with their child's next class teacher before the summer holidays.  On the </a:t>
            </a:r>
            <a:r>
              <a:rPr b="1" lang="en-GB" sz="1100">
                <a:solidFill>
                  <a:schemeClr val="dk1"/>
                </a:solidFill>
              </a:rPr>
              <a:t>Tuesday 8th July,</a:t>
            </a:r>
            <a:r>
              <a:rPr lang="en-GB" sz="1100">
                <a:solidFill>
                  <a:schemeClr val="dk1"/>
                </a:solidFill>
              </a:rPr>
              <a:t> we will be holding termly support plan reviews in school from </a:t>
            </a:r>
            <a:r>
              <a:rPr b="1" lang="en-GB" sz="1100">
                <a:solidFill>
                  <a:schemeClr val="dk1"/>
                </a:solidFill>
              </a:rPr>
              <a:t>3.40 pm - 5pm</a:t>
            </a:r>
            <a:r>
              <a:rPr lang="en-GB" sz="1100">
                <a:solidFill>
                  <a:schemeClr val="dk1"/>
                </a:solidFill>
              </a:rPr>
              <a:t>. Appointments can be made via school cloud from 02/02/25 and this will be an opportunity for parents to meet with their child's new teacher to discuss their child’s SEND needs and the year ahead. Each parent will be given a 10 minute slot. If your child is remaining with the same teacher and you do not feel you need to discuss your child's needs, Mrs Seaver will be holding ten minute telephone appointments on the </a:t>
            </a:r>
            <a:r>
              <a:rPr b="1" lang="en-GB" sz="1100">
                <a:solidFill>
                  <a:schemeClr val="dk1"/>
                </a:solidFill>
              </a:rPr>
              <a:t>16th July</a:t>
            </a:r>
            <a:r>
              <a:rPr lang="en-GB" sz="1100">
                <a:solidFill>
                  <a:schemeClr val="dk1"/>
                </a:solidFill>
              </a:rPr>
              <a:t> between </a:t>
            </a:r>
            <a:r>
              <a:rPr b="1" lang="en-GB" sz="1100">
                <a:solidFill>
                  <a:schemeClr val="dk1"/>
                </a:solidFill>
              </a:rPr>
              <a:t>9am and 11.50 am.</a:t>
            </a:r>
            <a:r>
              <a:rPr lang="en-GB" sz="1100">
                <a:solidFill>
                  <a:schemeClr val="dk1"/>
                </a:solidFill>
              </a:rPr>
              <a:t> Current teachers will review your child's support plan ahead of the meetings and a copy will be sent home o</a:t>
            </a:r>
            <a:r>
              <a:rPr lang="en-GB" sz="1100">
                <a:solidFill>
                  <a:schemeClr val="dk1"/>
                </a:solidFill>
                <a:highlight>
                  <a:schemeClr val="lt1"/>
                </a:highlight>
              </a:rPr>
              <a:t>n Friday 18th July.</a:t>
            </a:r>
            <a:endParaRPr sz="1100">
              <a:solidFill>
                <a:schemeClr val="dk1"/>
              </a:solidFill>
              <a:highlight>
                <a:schemeClr val="lt1"/>
              </a:highlight>
            </a:endParaRPr>
          </a:p>
          <a:p>
            <a:pPr indent="0" lvl="0" marL="0" rtl="0" algn="l">
              <a:spcBef>
                <a:spcPts val="0"/>
              </a:spcBef>
              <a:spcAft>
                <a:spcPts val="0"/>
              </a:spcAft>
              <a:buNone/>
            </a:pPr>
            <a:r>
              <a:rPr lang="en-GB" sz="1100">
                <a:solidFill>
                  <a:schemeClr val="dk1"/>
                </a:solidFill>
                <a:highlight>
                  <a:schemeClr val="lt1"/>
                </a:highlight>
              </a:rPr>
              <a:t>*Appointments with the new year 1 and 2 teacher will be under Mr Drage’s name but Miss Reina will be present on the day. </a:t>
            </a:r>
            <a:endParaRPr sz="1100">
              <a:solidFill>
                <a:schemeClr val="dk1"/>
              </a:solidFill>
              <a:highlight>
                <a:schemeClr val="lt1"/>
              </a:highlight>
            </a:endParaRPr>
          </a:p>
          <a:p>
            <a:pPr indent="0" lvl="0" marL="0" rtl="0" algn="l">
              <a:spcBef>
                <a:spcPts val="0"/>
              </a:spcBef>
              <a:spcAft>
                <a:spcPts val="0"/>
              </a:spcAft>
              <a:buNone/>
            </a:pPr>
            <a:r>
              <a:rPr lang="en-GB" sz="1100">
                <a:solidFill>
                  <a:schemeClr val="dk1"/>
                </a:solidFill>
              </a:rPr>
              <a:t>In preparation for the transition, your child may bring home a social story to support them with the move in the next few weeks. Move up day will take place on the afternoon of 11th July and additional transition sessions may be put in place to support your child if necessary.</a:t>
            </a:r>
            <a:endParaRPr sz="1100">
              <a:solidFill>
                <a:schemeClr val="dk1"/>
              </a:solidFill>
            </a:endParaRPr>
          </a:p>
          <a:p>
            <a:pPr indent="0" lvl="0" marL="0" rtl="0" algn="l">
              <a:spcBef>
                <a:spcPts val="0"/>
              </a:spcBef>
              <a:spcAft>
                <a:spcPts val="0"/>
              </a:spcAft>
              <a:buClr>
                <a:schemeClr val="dk1"/>
              </a:buClr>
              <a:buSzPts val="1100"/>
              <a:buFont typeface="Arial"/>
              <a:buNone/>
            </a:pPr>
            <a:r>
              <a:t/>
            </a:r>
            <a:endParaRPr sz="1100">
              <a:solidFill>
                <a:schemeClr val="dk1"/>
              </a:solidFill>
            </a:endParaRPr>
          </a:p>
          <a:p>
            <a:pPr indent="0" lvl="0" marL="0" rtl="0" algn="l">
              <a:spcBef>
                <a:spcPts val="0"/>
              </a:spcBef>
              <a:spcAft>
                <a:spcPts val="0"/>
              </a:spcAft>
              <a:buClr>
                <a:schemeClr val="dk1"/>
              </a:buClr>
              <a:buSzPts val="1100"/>
              <a:buFont typeface="Arial"/>
              <a:buNone/>
            </a:pPr>
            <a:r>
              <a:t/>
            </a:r>
            <a:endParaRPr sz="1000">
              <a:solidFill>
                <a:schemeClr val="dk1"/>
              </a:solidFill>
            </a:endParaRPr>
          </a:p>
          <a:p>
            <a:pPr indent="0" lvl="0" marL="0" rtl="0" algn="l">
              <a:spcBef>
                <a:spcPts val="0"/>
              </a:spcBef>
              <a:spcAft>
                <a:spcPts val="0"/>
              </a:spcAft>
              <a:buClr>
                <a:schemeClr val="dk1"/>
              </a:buClr>
              <a:buSzPts val="1100"/>
              <a:buFont typeface="Arial"/>
              <a:buNone/>
            </a:pPr>
            <a:r>
              <a:t/>
            </a:r>
            <a:endParaRPr sz="1000">
              <a:solidFill>
                <a:schemeClr val="dk1"/>
              </a:solidFill>
            </a:endParaRPr>
          </a:p>
          <a:p>
            <a:pPr indent="0" lvl="0" marL="0" rtl="0" algn="l">
              <a:spcBef>
                <a:spcPts val="0"/>
              </a:spcBef>
              <a:spcAft>
                <a:spcPts val="0"/>
              </a:spcAft>
              <a:buNone/>
            </a:pPr>
            <a:r>
              <a:t/>
            </a:r>
            <a:endParaRPr b="1" sz="1100">
              <a:solidFill>
                <a:schemeClr val="dk1"/>
              </a:solidFill>
            </a:endParaRPr>
          </a:p>
        </p:txBody>
      </p:sp>
      <p:sp>
        <p:nvSpPr>
          <p:cNvPr id="58" name="Google Shape;58;p13"/>
          <p:cNvSpPr/>
          <p:nvPr/>
        </p:nvSpPr>
        <p:spPr>
          <a:xfrm>
            <a:off x="396175" y="7790450"/>
            <a:ext cx="6966000" cy="1431000"/>
          </a:xfrm>
          <a:prstGeom prst="roundRect">
            <a:avLst>
              <a:gd fmla="val 16667" name="adj"/>
            </a:avLst>
          </a:prstGeom>
          <a:solidFill>
            <a:srgbClr val="FFFFFF"/>
          </a:solidFill>
          <a:ln cap="flat" cmpd="sng" w="38100">
            <a:solidFill>
              <a:srgbClr val="EA9999"/>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20000"/>
              </a:lnSpc>
              <a:spcBef>
                <a:spcPts val="0"/>
              </a:spcBef>
              <a:spcAft>
                <a:spcPts val="0"/>
              </a:spcAft>
              <a:buClr>
                <a:schemeClr val="dk1"/>
              </a:buClr>
              <a:buSzPts val="1100"/>
              <a:buFont typeface="Arial"/>
              <a:buNone/>
            </a:pPr>
            <a:r>
              <a:rPr b="1" lang="en-GB" sz="1000" u="sng">
                <a:solidFill>
                  <a:schemeClr val="dk1"/>
                </a:solidFill>
                <a:highlight>
                  <a:srgbClr val="FFFFFF"/>
                </a:highlight>
              </a:rPr>
              <a:t>Universal Offer a</a:t>
            </a:r>
            <a:r>
              <a:rPr b="1" lang="en-GB" sz="1000" u="sng">
                <a:solidFill>
                  <a:schemeClr val="dk1"/>
                </a:solidFill>
                <a:highlight>
                  <a:schemeClr val="lt1"/>
                </a:highlight>
              </a:rPr>
              <a:t>t Sproatley</a:t>
            </a:r>
            <a:endParaRPr b="1" sz="1000" u="sng">
              <a:solidFill>
                <a:schemeClr val="dk1"/>
              </a:solidFill>
              <a:highlight>
                <a:schemeClr val="lt1"/>
              </a:highlight>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highlight>
                  <a:srgbClr val="FFFFFF"/>
                </a:highlight>
              </a:rPr>
              <a:t>Sproatley offers a universal offer to ensure high quality teaching and support for every child regardless of whether they are on the SEND register. This is the foundation of the support system, which includes resources and strategies to ensure barriers to learning are removed for all children. </a:t>
            </a:r>
            <a:r>
              <a:rPr lang="en-GB" sz="1000">
                <a:solidFill>
                  <a:schemeClr val="dk1"/>
                </a:solidFill>
                <a:highlight>
                  <a:srgbClr val="FFFFFF"/>
                </a:highlight>
              </a:rPr>
              <a:t>Sproatley’s </a:t>
            </a:r>
            <a:r>
              <a:rPr lang="en-GB" sz="1000">
                <a:solidFill>
                  <a:schemeClr val="dk1"/>
                </a:solidFill>
                <a:highlight>
                  <a:srgbClr val="FFFFFF"/>
                </a:highlight>
              </a:rPr>
              <a:t> universal offer includes: pre-teach and pre-exposure, scaffolding, visual timetables, classroom calming/ reflection area, access to fidgets if needed, communication friendly environments, brain breaks, zones of regulation, dyslexia friendly fonts etc.</a:t>
            </a:r>
            <a:endParaRPr sz="1000">
              <a:solidFill>
                <a:schemeClr val="dk1"/>
              </a:solidFill>
              <a:highlight>
                <a:srgbClr val="FFFFFF"/>
              </a:highlight>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highlight>
                  <a:srgbClr val="FFFFFF"/>
                </a:highlight>
              </a:rPr>
              <a:t>Please speak to your child's class teacher if you need further information. </a:t>
            </a:r>
            <a:endParaRPr sz="1000">
              <a:solidFill>
                <a:schemeClr val="dk1"/>
              </a:solidFill>
              <a:highlight>
                <a:srgbClr val="FFFFFF"/>
              </a:highlight>
            </a:endParaRPr>
          </a:p>
          <a:p>
            <a:pPr indent="0" lvl="0" marL="0" rtl="0" algn="l">
              <a:spcBef>
                <a:spcPts val="0"/>
              </a:spcBef>
              <a:spcAft>
                <a:spcPts val="0"/>
              </a:spcAft>
              <a:buNone/>
            </a:pPr>
            <a:r>
              <a:t/>
            </a:r>
            <a:endParaRPr sz="10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2" name="Shape 62"/>
        <p:cNvGrpSpPr/>
        <p:nvPr/>
      </p:nvGrpSpPr>
      <p:grpSpPr>
        <a:xfrm>
          <a:off x="0" y="0"/>
          <a:ext cx="0" cy="0"/>
          <a:chOff x="0" y="0"/>
          <a:chExt cx="0" cy="0"/>
        </a:xfrm>
      </p:grpSpPr>
      <p:sp>
        <p:nvSpPr>
          <p:cNvPr id="63" name="Google Shape;63;p14"/>
          <p:cNvSpPr/>
          <p:nvPr/>
        </p:nvSpPr>
        <p:spPr>
          <a:xfrm>
            <a:off x="256775" y="457075"/>
            <a:ext cx="7104000" cy="8838000"/>
          </a:xfrm>
          <a:prstGeom prst="roundRect">
            <a:avLst>
              <a:gd fmla="val 16667" name="adj"/>
            </a:avLst>
          </a:prstGeom>
          <a:solidFill>
            <a:srgbClr val="FFFFFF"/>
          </a:solidFill>
          <a:ln cap="flat" cmpd="sng" w="38100">
            <a:solidFill>
              <a:srgbClr val="EA9999"/>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GB" sz="1300">
                <a:solidFill>
                  <a:schemeClr val="dk1"/>
                </a:solidFill>
                <a:latin typeface="Imprima"/>
                <a:ea typeface="Imprima"/>
                <a:cs typeface="Imprima"/>
                <a:sym typeface="Imprima"/>
              </a:rPr>
              <a:t>SEND Graduated Approach </a:t>
            </a:r>
            <a:endParaRPr b="1" sz="1300">
              <a:solidFill>
                <a:schemeClr val="dk1"/>
              </a:solidFill>
              <a:latin typeface="Imprima"/>
              <a:ea typeface="Imprima"/>
              <a:cs typeface="Imprima"/>
              <a:sym typeface="Imprima"/>
            </a:endParaRPr>
          </a:p>
          <a:p>
            <a:pPr indent="0" lvl="0" marL="0" rtl="0" algn="ctr">
              <a:spcBef>
                <a:spcPts val="0"/>
              </a:spcBef>
              <a:spcAft>
                <a:spcPts val="0"/>
              </a:spcAft>
              <a:buClr>
                <a:schemeClr val="dk1"/>
              </a:buClr>
              <a:buSzPts val="1100"/>
              <a:buFont typeface="Arial"/>
              <a:buNone/>
            </a:pPr>
            <a:r>
              <a:t/>
            </a:r>
            <a:endParaRPr sz="1300">
              <a:solidFill>
                <a:schemeClr val="dk1"/>
              </a:solidFill>
              <a:latin typeface="Imprima"/>
              <a:ea typeface="Imprima"/>
              <a:cs typeface="Imprima"/>
              <a:sym typeface="Imprima"/>
            </a:endParaRPr>
          </a:p>
          <a:p>
            <a:pPr indent="0" lvl="0" marL="0" rtl="0" algn="ctr">
              <a:spcBef>
                <a:spcPts val="0"/>
              </a:spcBef>
              <a:spcAft>
                <a:spcPts val="0"/>
              </a:spcAft>
              <a:buClr>
                <a:schemeClr val="dk1"/>
              </a:buClr>
              <a:buSzPts val="1100"/>
              <a:buFont typeface="Arial"/>
              <a:buNone/>
            </a:pPr>
            <a:r>
              <a:rPr lang="en-GB" sz="1300">
                <a:solidFill>
                  <a:schemeClr val="dk1"/>
                </a:solidFill>
                <a:latin typeface="Imprima"/>
                <a:ea typeface="Imprima"/>
                <a:cs typeface="Imprima"/>
                <a:sym typeface="Imprima"/>
              </a:rPr>
              <a:t>The school have developed a step by step approach, which comprises of assessing, planning and taking action when a parent feels their child may be experiencing a barrier to their learning. If you feel your child may need further support with either an existing or unidentified need, please feel free to follow the below procedure to ensure a graduated response is followed for your child. </a:t>
            </a:r>
            <a:endParaRPr sz="1300">
              <a:solidFill>
                <a:schemeClr val="dk1"/>
              </a:solidFill>
              <a:latin typeface="Imprima"/>
              <a:ea typeface="Imprima"/>
              <a:cs typeface="Imprima"/>
              <a:sym typeface="Imprima"/>
            </a:endParaRPr>
          </a:p>
          <a:p>
            <a:pPr indent="0" lvl="0" marL="0" rtl="0" algn="l">
              <a:spcBef>
                <a:spcPts val="0"/>
              </a:spcBef>
              <a:spcAft>
                <a:spcPts val="0"/>
              </a:spcAft>
              <a:buNone/>
            </a:pPr>
            <a:r>
              <a:t/>
            </a:r>
            <a:endParaRPr b="1" sz="1100">
              <a:solidFill>
                <a:schemeClr val="dk1"/>
              </a:solidFill>
            </a:endParaRPr>
          </a:p>
          <a:p>
            <a:pPr indent="0" lvl="0" marL="457200" rtl="0" algn="l">
              <a:spcBef>
                <a:spcPts val="0"/>
              </a:spcBef>
              <a:spcAft>
                <a:spcPts val="0"/>
              </a:spcAft>
              <a:buNone/>
            </a:pPr>
            <a:r>
              <a:t/>
            </a:r>
            <a:endParaRPr b="1" sz="1100">
              <a:solidFill>
                <a:srgbClr val="222222"/>
              </a:solidFill>
              <a:highlight>
                <a:srgbClr val="FFFFFF"/>
              </a:highlight>
            </a:endParaRPr>
          </a:p>
        </p:txBody>
      </p:sp>
      <p:sp>
        <p:nvSpPr>
          <p:cNvPr id="64" name="Google Shape;64;p14"/>
          <p:cNvSpPr/>
          <p:nvPr/>
        </p:nvSpPr>
        <p:spPr>
          <a:xfrm>
            <a:off x="1480675" y="2484200"/>
            <a:ext cx="4471500" cy="1033500"/>
          </a:xfrm>
          <a:prstGeom prst="roundRect">
            <a:avLst>
              <a:gd fmla="val 16667" name="adj"/>
            </a:avLst>
          </a:prstGeom>
          <a:solidFill>
            <a:srgbClr val="F4CCCC"/>
          </a:solid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5" name="Google Shape;65;p14"/>
          <p:cNvSpPr txBox="1"/>
          <p:nvPr/>
        </p:nvSpPr>
        <p:spPr>
          <a:xfrm>
            <a:off x="1828375" y="2782325"/>
            <a:ext cx="3497700" cy="636000"/>
          </a:xfrm>
          <a:prstGeom prst="rect">
            <a:avLst/>
          </a:prstGeom>
          <a:noFill/>
          <a:ln>
            <a:noFill/>
          </a:ln>
        </p:spPr>
        <p:txBody>
          <a:bodyPr anchorCtr="0" anchor="t" bIns="91425" lIns="91425" spcFirstLastPara="1" rIns="91425" wrap="square" tIns="91425">
            <a:noAutofit/>
          </a:bodyPr>
          <a:lstStyle/>
          <a:p>
            <a:pPr indent="-311150" lvl="0" marL="457200" rtl="0" algn="l">
              <a:spcBef>
                <a:spcPts val="0"/>
              </a:spcBef>
              <a:spcAft>
                <a:spcPts val="0"/>
              </a:spcAft>
              <a:buClr>
                <a:schemeClr val="dk1"/>
              </a:buClr>
              <a:buSzPts val="1300"/>
              <a:buFont typeface="Imprima"/>
              <a:buAutoNum type="arabicPeriod"/>
            </a:pPr>
            <a:r>
              <a:rPr b="1" lang="en-GB" sz="1100">
                <a:solidFill>
                  <a:schemeClr val="dk1"/>
                </a:solidFill>
              </a:rPr>
              <a:t>Initial conversation with class teacher via parents evening or making an appointment etc </a:t>
            </a:r>
            <a:endParaRPr sz="1800">
              <a:solidFill>
                <a:schemeClr val="dk2"/>
              </a:solidFill>
            </a:endParaRPr>
          </a:p>
        </p:txBody>
      </p:sp>
      <p:sp>
        <p:nvSpPr>
          <p:cNvPr id="66" name="Google Shape;66;p14"/>
          <p:cNvSpPr/>
          <p:nvPr/>
        </p:nvSpPr>
        <p:spPr>
          <a:xfrm>
            <a:off x="1530275" y="3805800"/>
            <a:ext cx="4471500" cy="1033500"/>
          </a:xfrm>
          <a:prstGeom prst="roundRect">
            <a:avLst>
              <a:gd fmla="val 16667" name="adj"/>
            </a:avLst>
          </a:prstGeom>
          <a:solidFill>
            <a:srgbClr val="F4CCCC"/>
          </a:solid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7" name="Google Shape;67;p14"/>
          <p:cNvSpPr/>
          <p:nvPr/>
        </p:nvSpPr>
        <p:spPr>
          <a:xfrm>
            <a:off x="1480675" y="5127388"/>
            <a:ext cx="4471500" cy="1033500"/>
          </a:xfrm>
          <a:prstGeom prst="roundRect">
            <a:avLst>
              <a:gd fmla="val 16667" name="adj"/>
            </a:avLst>
          </a:prstGeom>
          <a:solidFill>
            <a:srgbClr val="F4CCCC"/>
          </a:solid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8" name="Google Shape;68;p14"/>
          <p:cNvSpPr/>
          <p:nvPr/>
        </p:nvSpPr>
        <p:spPr>
          <a:xfrm>
            <a:off x="1480675" y="6429113"/>
            <a:ext cx="4471500" cy="1033500"/>
          </a:xfrm>
          <a:prstGeom prst="roundRect">
            <a:avLst>
              <a:gd fmla="val 16667" name="adj"/>
            </a:avLst>
          </a:prstGeom>
          <a:solidFill>
            <a:srgbClr val="F4CCCC"/>
          </a:solid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9" name="Google Shape;69;p14"/>
          <p:cNvSpPr/>
          <p:nvPr/>
        </p:nvSpPr>
        <p:spPr>
          <a:xfrm>
            <a:off x="1480675" y="7730850"/>
            <a:ext cx="4471500" cy="1033500"/>
          </a:xfrm>
          <a:prstGeom prst="roundRect">
            <a:avLst>
              <a:gd fmla="val 16667" name="adj"/>
            </a:avLst>
          </a:prstGeom>
          <a:solidFill>
            <a:srgbClr val="F4CCCC"/>
          </a:solid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0" name="Google Shape;70;p14"/>
          <p:cNvSpPr txBox="1"/>
          <p:nvPr/>
        </p:nvSpPr>
        <p:spPr>
          <a:xfrm>
            <a:off x="1967575" y="4074100"/>
            <a:ext cx="3497700" cy="636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100">
                <a:solidFill>
                  <a:schemeClr val="dk1"/>
                </a:solidFill>
              </a:rPr>
              <a:t>2. </a:t>
            </a:r>
            <a:r>
              <a:rPr b="1" lang="en-GB" sz="1100">
                <a:solidFill>
                  <a:schemeClr val="dk1"/>
                </a:solidFill>
              </a:rPr>
              <a:t>Class teacher will share information with relevant staff e.g. SENCO, Wellbeing Lead</a:t>
            </a:r>
            <a:r>
              <a:rPr lang="en-GB" sz="1100">
                <a:solidFill>
                  <a:schemeClr val="dk1"/>
                </a:solidFill>
              </a:rPr>
              <a:t> etc </a:t>
            </a:r>
            <a:endParaRPr sz="1800">
              <a:solidFill>
                <a:schemeClr val="dk2"/>
              </a:solidFill>
            </a:endParaRPr>
          </a:p>
        </p:txBody>
      </p:sp>
      <p:sp>
        <p:nvSpPr>
          <p:cNvPr id="71" name="Google Shape;71;p14"/>
          <p:cNvSpPr txBox="1"/>
          <p:nvPr/>
        </p:nvSpPr>
        <p:spPr>
          <a:xfrm>
            <a:off x="1828375" y="5445488"/>
            <a:ext cx="3776100" cy="417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100">
                <a:solidFill>
                  <a:schemeClr val="dk1"/>
                </a:solidFill>
              </a:rPr>
              <a:t>3. A school 6 week period monitoring of concerns/ information raised</a:t>
            </a:r>
            <a:endParaRPr sz="1800">
              <a:solidFill>
                <a:schemeClr val="dk2"/>
              </a:solidFill>
            </a:endParaRPr>
          </a:p>
        </p:txBody>
      </p:sp>
      <p:sp>
        <p:nvSpPr>
          <p:cNvPr id="72" name="Google Shape;72;p14"/>
          <p:cNvSpPr txBox="1"/>
          <p:nvPr/>
        </p:nvSpPr>
        <p:spPr>
          <a:xfrm>
            <a:off x="1689175" y="6719125"/>
            <a:ext cx="3776100" cy="51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100">
                <a:solidFill>
                  <a:schemeClr val="dk1"/>
                </a:solidFill>
              </a:rPr>
              <a:t>4. </a:t>
            </a:r>
            <a:r>
              <a:rPr b="1" lang="en-GB" sz="1100">
                <a:solidFill>
                  <a:schemeClr val="dk1"/>
                </a:solidFill>
              </a:rPr>
              <a:t>Parent meeting with SEND team member and or any relevant professionals if necessary</a:t>
            </a:r>
            <a:endParaRPr sz="1800">
              <a:solidFill>
                <a:schemeClr val="dk2"/>
              </a:solidFill>
            </a:endParaRPr>
          </a:p>
        </p:txBody>
      </p:sp>
      <p:sp>
        <p:nvSpPr>
          <p:cNvPr id="73" name="Google Shape;73;p14"/>
          <p:cNvSpPr txBox="1"/>
          <p:nvPr/>
        </p:nvSpPr>
        <p:spPr>
          <a:xfrm>
            <a:off x="1689175" y="7793950"/>
            <a:ext cx="3497700" cy="51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GB" sz="1100">
                <a:solidFill>
                  <a:schemeClr val="dk1"/>
                </a:solidFill>
              </a:rPr>
              <a:t>5. </a:t>
            </a:r>
            <a:r>
              <a:rPr b="1" lang="en-GB" sz="1100">
                <a:solidFill>
                  <a:schemeClr val="dk1"/>
                </a:solidFill>
              </a:rPr>
              <a:t>Actions from above meetings to be carried out and followed up as necessary including placing referrals if and when needed and feeding back to parents </a:t>
            </a:r>
            <a:endParaRPr sz="1800">
              <a:solidFill>
                <a:schemeClr val="dk2"/>
              </a:solidFill>
            </a:endParaRPr>
          </a:p>
        </p:txBody>
      </p:sp>
      <p:sp>
        <p:nvSpPr>
          <p:cNvPr id="74" name="Google Shape;74;p14"/>
          <p:cNvSpPr/>
          <p:nvPr/>
        </p:nvSpPr>
        <p:spPr>
          <a:xfrm>
            <a:off x="3597125" y="3418250"/>
            <a:ext cx="183000" cy="516600"/>
          </a:xfrm>
          <a:prstGeom prst="downArrow">
            <a:avLst>
              <a:gd fmla="val 50000" name="adj1"/>
              <a:gd fmla="val 50000" name="adj2"/>
            </a:avLst>
          </a:prstGeom>
          <a:solidFill>
            <a:srgbClr val="FF00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5" name="Google Shape;75;p14"/>
          <p:cNvSpPr/>
          <p:nvPr/>
        </p:nvSpPr>
        <p:spPr>
          <a:xfrm>
            <a:off x="3597125" y="4819500"/>
            <a:ext cx="183000" cy="516600"/>
          </a:xfrm>
          <a:prstGeom prst="downArrow">
            <a:avLst>
              <a:gd fmla="val 50000" name="adj1"/>
              <a:gd fmla="val 50000" name="adj2"/>
            </a:avLst>
          </a:prstGeom>
          <a:solidFill>
            <a:srgbClr val="FF00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6" name="Google Shape;76;p14"/>
          <p:cNvSpPr/>
          <p:nvPr/>
        </p:nvSpPr>
        <p:spPr>
          <a:xfrm>
            <a:off x="3597125" y="6032663"/>
            <a:ext cx="183000" cy="516600"/>
          </a:xfrm>
          <a:prstGeom prst="downArrow">
            <a:avLst>
              <a:gd fmla="val 50000" name="adj1"/>
              <a:gd fmla="val 50000" name="adj2"/>
            </a:avLst>
          </a:prstGeom>
          <a:solidFill>
            <a:srgbClr val="FF00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7" name="Google Shape;77;p14"/>
          <p:cNvSpPr/>
          <p:nvPr/>
        </p:nvSpPr>
        <p:spPr>
          <a:xfrm>
            <a:off x="3624925" y="7374038"/>
            <a:ext cx="183000" cy="516600"/>
          </a:xfrm>
          <a:prstGeom prst="downArrow">
            <a:avLst>
              <a:gd fmla="val 50000" name="adj1"/>
              <a:gd fmla="val 50000" name="adj2"/>
            </a:avLst>
          </a:prstGeom>
          <a:solidFill>
            <a:srgbClr val="FF00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