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4"/>
  </p:notesMasterIdLst>
  <p:sldIdLst>
    <p:sldId id="256" r:id="rId2"/>
    <p:sldId id="257" r:id="rId3"/>
  </p:sldIdLst>
  <p:sldSz cx="7559675" cy="10691813"/>
  <p:notesSz cx="6797675" cy="9926638"/>
  <p:embeddedFontLst>
    <p:embeddedFont>
      <p:font typeface="Aharoni" panose="02010803020104030203" pitchFamily="2" charset="-79"/>
      <p:bold r:id="rId5"/>
    </p:embeddedFont>
    <p:embeddedFont>
      <p:font typeface="Calibri" panose="020F0502020204030204" pitchFamily="34" charset="0"/>
      <p:regular r:id="rId6"/>
      <p:bold r:id="rId7"/>
      <p:italic r:id="rId8"/>
      <p:boldItalic r:id="rId9"/>
    </p:embeddedFont>
    <p:embeddedFont>
      <p:font typeface="Imprima" panose="020B0604020202020204" charset="0"/>
      <p:regular r:id="rId1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3368">
          <p15:clr>
            <a:srgbClr val="747775"/>
          </p15:clr>
        </p15:guide>
        <p15:guide id="2" pos="2381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96" d="100"/>
          <a:sy n="96" d="100"/>
        </p:scale>
        <p:origin x="2514" y="-834"/>
      </p:cViewPr>
      <p:guideLst>
        <p:guide orient="horz" pos="3368"/>
        <p:guide pos="238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4.fntdata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font" Target="fonts/font3.fntdata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2.fntdata"/><Relationship Id="rId11" Type="http://schemas.openxmlformats.org/officeDocument/2006/relationships/presProps" Target="presProps.xml"/><Relationship Id="rId5" Type="http://schemas.openxmlformats.org/officeDocument/2006/relationships/font" Target="fonts/font1.fntdata"/><Relationship Id="rId10" Type="http://schemas.openxmlformats.org/officeDocument/2006/relationships/font" Target="fonts/font6.fntdata"/><Relationship Id="rId4" Type="http://schemas.openxmlformats.org/officeDocument/2006/relationships/notesMaster" Target="notesMasters/notesMaster1.xml"/><Relationship Id="rId9" Type="http://schemas.openxmlformats.org/officeDocument/2006/relationships/font" Target="fonts/font5.fntdata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2082800" y="744538"/>
            <a:ext cx="263207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84388" y="744538"/>
            <a:ext cx="2630487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23dfa507415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84388" y="744538"/>
            <a:ext cx="2630487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23dfa507415_0_9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57712" y="1547778"/>
            <a:ext cx="7044600" cy="4266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57705" y="5891409"/>
            <a:ext cx="7044600" cy="16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7004788" y="9693616"/>
            <a:ext cx="453600" cy="81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257705" y="2299346"/>
            <a:ext cx="7044600" cy="4081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257705" y="6552657"/>
            <a:ext cx="7044600" cy="270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7004788" y="9693616"/>
            <a:ext cx="453600" cy="81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7004788" y="9693616"/>
            <a:ext cx="453600" cy="81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257705" y="4471058"/>
            <a:ext cx="7044600" cy="174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7004788" y="9693616"/>
            <a:ext cx="453600" cy="81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257705" y="925091"/>
            <a:ext cx="7044600" cy="11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257705" y="2395696"/>
            <a:ext cx="7044600" cy="710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7004788" y="9693616"/>
            <a:ext cx="453600" cy="81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257705" y="925091"/>
            <a:ext cx="7044600" cy="11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257705" y="2395696"/>
            <a:ext cx="3306900" cy="710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3995291" y="2395696"/>
            <a:ext cx="3306900" cy="710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7004788" y="9693616"/>
            <a:ext cx="453600" cy="81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257705" y="925091"/>
            <a:ext cx="7044600" cy="11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7004788" y="9693616"/>
            <a:ext cx="453600" cy="81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257705" y="1154948"/>
            <a:ext cx="2321700" cy="157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257705" y="2888617"/>
            <a:ext cx="2321700" cy="660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7004788" y="9693616"/>
            <a:ext cx="453600" cy="81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05325" y="935745"/>
            <a:ext cx="5264700" cy="850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7004788" y="9693616"/>
            <a:ext cx="453600" cy="81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3780000" y="-260"/>
            <a:ext cx="3780000" cy="10692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19508" y="2563450"/>
            <a:ext cx="3344400" cy="308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19508" y="5826865"/>
            <a:ext cx="3344400" cy="256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083839" y="1505164"/>
            <a:ext cx="3172200" cy="7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7004788" y="9693616"/>
            <a:ext cx="453600" cy="81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257705" y="8794266"/>
            <a:ext cx="4959600" cy="125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7004788" y="9693616"/>
            <a:ext cx="453600" cy="81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57705" y="925091"/>
            <a:ext cx="7044600" cy="119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57705" y="2395696"/>
            <a:ext cx="7044600" cy="71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7004788" y="9693616"/>
            <a:ext cx="453600" cy="81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/>
        </p:nvSpPr>
        <p:spPr>
          <a:xfrm>
            <a:off x="2853130" y="761445"/>
            <a:ext cx="40290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b="1" dirty="0">
                <a:latin typeface="Imprima"/>
                <a:ea typeface="Imprima"/>
                <a:cs typeface="Imprima"/>
                <a:sym typeface="Imprima"/>
              </a:rPr>
              <a:t>Friday 27</a:t>
            </a:r>
            <a:r>
              <a:rPr lang="en-GB" sz="1700" b="1" baseline="30000" dirty="0">
                <a:latin typeface="Imprima"/>
                <a:ea typeface="Imprima"/>
                <a:cs typeface="Imprima"/>
                <a:sym typeface="Imprima"/>
              </a:rPr>
              <a:t>th</a:t>
            </a:r>
            <a:r>
              <a:rPr lang="en-GB" sz="1700" b="1" dirty="0">
                <a:latin typeface="Imprima"/>
                <a:ea typeface="Imprima"/>
                <a:cs typeface="Imprima"/>
                <a:sym typeface="Imprima"/>
              </a:rPr>
              <a:t> October 2023</a:t>
            </a:r>
            <a:endParaRPr sz="1700" b="1" dirty="0">
              <a:latin typeface="Imprima"/>
              <a:ea typeface="Imprima"/>
              <a:cs typeface="Imprima"/>
              <a:sym typeface="Imprima"/>
            </a:endParaRPr>
          </a:p>
        </p:txBody>
      </p:sp>
      <p:sp>
        <p:nvSpPr>
          <p:cNvPr id="55" name="Google Shape;55;p13"/>
          <p:cNvSpPr/>
          <p:nvPr/>
        </p:nvSpPr>
        <p:spPr>
          <a:xfrm>
            <a:off x="3676188" y="1466851"/>
            <a:ext cx="3367914" cy="367889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rgbClr val="EA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100" b="1" u="sng" dirty="0">
                <a:latin typeface="Aharoni" panose="02010803020104030203" pitchFamily="2" charset="-79"/>
                <a:ea typeface="Imprima"/>
                <a:cs typeface="Aharoni" panose="02010803020104030203" pitchFamily="2" charset="-79"/>
                <a:sym typeface="Imprima"/>
              </a:rPr>
              <a:t>WEEK COMMENCING 6</a:t>
            </a:r>
            <a:r>
              <a:rPr lang="en-GB" sz="1100" b="1" u="sng" baseline="30000" dirty="0">
                <a:latin typeface="Aharoni" panose="02010803020104030203" pitchFamily="2" charset="-79"/>
                <a:ea typeface="Imprima"/>
                <a:cs typeface="Aharoni" panose="02010803020104030203" pitchFamily="2" charset="-79"/>
                <a:sym typeface="Imprima"/>
              </a:rPr>
              <a:t>th</a:t>
            </a:r>
            <a:r>
              <a:rPr lang="en-GB" sz="1100" b="1" u="sng" dirty="0">
                <a:latin typeface="Aharoni" panose="02010803020104030203" pitchFamily="2" charset="-79"/>
                <a:ea typeface="Imprima"/>
                <a:cs typeface="Aharoni" panose="02010803020104030203" pitchFamily="2" charset="-79"/>
                <a:sym typeface="Imprima"/>
              </a:rPr>
              <a:t> NOVEMBER DIARY DATES</a:t>
            </a:r>
            <a:endParaRPr sz="1100" b="1" u="sng" dirty="0">
              <a:latin typeface="Aharoni" panose="02010803020104030203" pitchFamily="2" charset="-79"/>
              <a:ea typeface="Imprima"/>
              <a:cs typeface="Aharoni" panose="02010803020104030203" pitchFamily="2" charset="-79"/>
              <a:sym typeface="Imprim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dirty="0">
              <a:latin typeface="Imprima"/>
              <a:ea typeface="Imprima"/>
              <a:cs typeface="Imprima"/>
              <a:sym typeface="Imprima"/>
            </a:endParaRPr>
          </a:p>
          <a:p>
            <a:r>
              <a:rPr lang="en-GB" sz="1100" u="sng" dirty="0">
                <a:latin typeface="Imprima"/>
                <a:ea typeface="Imprima"/>
                <a:cs typeface="Imprima"/>
                <a:sym typeface="Imprima"/>
              </a:rPr>
              <a:t>MONDAY </a:t>
            </a:r>
            <a:r>
              <a:rPr lang="en-GB" sz="1100" dirty="0">
                <a:latin typeface="Imprima"/>
                <a:ea typeface="Imprima"/>
                <a:cs typeface="Imprima"/>
                <a:sym typeface="Imprima"/>
              </a:rPr>
              <a:t>         Woodwind and piano</a:t>
            </a:r>
          </a:p>
          <a:p>
            <a:r>
              <a:rPr lang="en-GB" sz="1100" dirty="0">
                <a:latin typeface="Imprima"/>
                <a:ea typeface="Imprima"/>
                <a:cs typeface="Imprima"/>
                <a:sym typeface="Imprima"/>
              </a:rPr>
              <a:t>	Willow / Beech PE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dirty="0">
                <a:latin typeface="Imprima"/>
                <a:ea typeface="Imprima"/>
                <a:cs typeface="Imprima"/>
                <a:sym typeface="Imprima"/>
              </a:rPr>
              <a:t> 		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100" dirty="0">
                <a:latin typeface="Imprima"/>
                <a:ea typeface="Imprima"/>
                <a:cs typeface="Imprima"/>
                <a:sym typeface="Imprima"/>
              </a:rPr>
              <a:t> </a:t>
            </a:r>
            <a:r>
              <a:rPr lang="en-GB" sz="1100" u="sng" dirty="0">
                <a:latin typeface="Imprima"/>
                <a:ea typeface="Imprima"/>
                <a:cs typeface="Imprima"/>
                <a:sym typeface="Imprima"/>
              </a:rPr>
              <a:t>TUESDAY</a:t>
            </a:r>
            <a:r>
              <a:rPr lang="en-GB" sz="1100" dirty="0">
                <a:latin typeface="Imprima"/>
                <a:ea typeface="Imprima"/>
                <a:cs typeface="Imprima"/>
                <a:sym typeface="Imprima"/>
              </a:rPr>
              <a:t> 	Nursery PE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100" dirty="0">
                <a:latin typeface="Imprima"/>
                <a:ea typeface="Imprima"/>
                <a:cs typeface="Imprima"/>
                <a:sym typeface="Imprima"/>
              </a:rPr>
              <a:t>                         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100" u="sng" dirty="0">
                <a:latin typeface="Imprima"/>
                <a:ea typeface="Imprima"/>
                <a:cs typeface="Imprima"/>
                <a:sym typeface="Imprima"/>
              </a:rPr>
              <a:t>WEDNESDAY </a:t>
            </a:r>
            <a:r>
              <a:rPr lang="en-GB" sz="1100" dirty="0">
                <a:latin typeface="Imprima"/>
                <a:ea typeface="Imprima"/>
                <a:cs typeface="Imprima"/>
                <a:sym typeface="Imprima"/>
              </a:rPr>
              <a:t>   Outdoor learning  EYFS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100" dirty="0">
                <a:latin typeface="Imprima"/>
                <a:ea typeface="Imprima"/>
                <a:cs typeface="Imprima"/>
                <a:sym typeface="Imprima"/>
              </a:rPr>
              <a:t>	Forest schools pm 1/2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100" dirty="0">
                <a:latin typeface="Imprima"/>
                <a:ea typeface="Imprima"/>
                <a:cs typeface="Imprima"/>
                <a:sym typeface="Imprima"/>
              </a:rPr>
              <a:t>                     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100" u="sng" dirty="0">
                <a:latin typeface="Imprima"/>
                <a:ea typeface="Imprima"/>
                <a:cs typeface="Imprima"/>
                <a:sym typeface="Imprima"/>
              </a:rPr>
              <a:t>THURSDAY</a:t>
            </a:r>
            <a:r>
              <a:rPr lang="en-GB" sz="1100" dirty="0">
                <a:latin typeface="Imprima"/>
                <a:ea typeface="Imprima"/>
                <a:cs typeface="Imprima"/>
                <a:sym typeface="Imprima"/>
              </a:rPr>
              <a:t>	Upper strings music tuition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100" dirty="0">
                <a:latin typeface="Imprima"/>
                <a:ea typeface="Imprima"/>
                <a:cs typeface="Imprima"/>
                <a:sym typeface="Imprima"/>
              </a:rPr>
              <a:t>	Guitar tuition</a:t>
            </a:r>
            <a:endParaRPr sz="1100" dirty="0">
              <a:latin typeface="Imprima"/>
              <a:ea typeface="Imprima"/>
              <a:cs typeface="Imprima"/>
              <a:sym typeface="Impri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dirty="0">
                <a:latin typeface="Imprima"/>
                <a:ea typeface="Imprima"/>
                <a:cs typeface="Imprima"/>
                <a:sym typeface="Imprima"/>
              </a:rPr>
              <a:t>	Y3/4 Forest schools pm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100" dirty="0">
                <a:latin typeface="Imprima"/>
                <a:ea typeface="Imprima"/>
                <a:cs typeface="Imprima"/>
                <a:sym typeface="Imprima"/>
              </a:rPr>
              <a:t>                          EYFS reading afternoon 3pm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GB" sz="1100" dirty="0">
              <a:latin typeface="Imprima"/>
              <a:ea typeface="Imprima"/>
              <a:cs typeface="Imprima"/>
              <a:sym typeface="Impri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100" u="sng" dirty="0">
                <a:latin typeface="Imprima"/>
                <a:ea typeface="Imprima"/>
                <a:cs typeface="Imprima"/>
                <a:sym typeface="Imprima"/>
              </a:rPr>
              <a:t>FRIDAY  </a:t>
            </a:r>
            <a:r>
              <a:rPr lang="en-GB" sz="1100" dirty="0">
                <a:latin typeface="Imprima"/>
                <a:ea typeface="Imprima"/>
                <a:cs typeface="Imprima"/>
                <a:sym typeface="Imprima"/>
              </a:rPr>
              <a:t>            Willow / Beech PE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100" dirty="0">
                <a:latin typeface="Imprima"/>
                <a:ea typeface="Imprima"/>
                <a:cs typeface="Imprima"/>
                <a:sym typeface="Imprima"/>
              </a:rPr>
              <a:t>	Y3/4 PE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100" dirty="0">
                <a:latin typeface="Imprima"/>
                <a:ea typeface="Imprima"/>
                <a:cs typeface="Imprima"/>
                <a:sym typeface="Imprima"/>
              </a:rPr>
              <a:t>                          Y5/6 PE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100" dirty="0">
                <a:latin typeface="Imprima"/>
                <a:ea typeface="Imprima"/>
                <a:cs typeface="Imprima"/>
                <a:sym typeface="Imprima"/>
              </a:rPr>
              <a:t>(Please ALL come in PE kits)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200" dirty="0">
                <a:latin typeface="Imprima"/>
                <a:ea typeface="Imprima"/>
                <a:cs typeface="Imprima"/>
                <a:sym typeface="Imprima"/>
              </a:rPr>
              <a:t>            </a:t>
            </a:r>
          </a:p>
        </p:txBody>
      </p:sp>
      <p:sp>
        <p:nvSpPr>
          <p:cNvPr id="56" name="Google Shape;56;p13"/>
          <p:cNvSpPr/>
          <p:nvPr/>
        </p:nvSpPr>
        <p:spPr>
          <a:xfrm>
            <a:off x="515573" y="1389283"/>
            <a:ext cx="2422543" cy="146821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rgbClr val="EA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endParaRPr lang="en-GB" sz="1200" dirty="0">
              <a:solidFill>
                <a:srgbClr val="222222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endParaRPr lang="en-GB" sz="1200" b="1" dirty="0">
              <a:solidFill>
                <a:srgbClr val="222222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9" name="Google Shape;59;p13"/>
          <p:cNvSpPr/>
          <p:nvPr/>
        </p:nvSpPr>
        <p:spPr>
          <a:xfrm>
            <a:off x="3629025" y="7884633"/>
            <a:ext cx="3714900" cy="12621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rgbClr val="EA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300" dirty="0">
              <a:solidFill>
                <a:schemeClr val="dk1"/>
              </a:solidFill>
              <a:latin typeface="Imprima"/>
              <a:ea typeface="Imprima"/>
              <a:cs typeface="Imprima"/>
              <a:sym typeface="Imprima"/>
            </a:endParaRPr>
          </a:p>
          <a:p>
            <a:pPr lvl="0" algn="ctr">
              <a:buClr>
                <a:schemeClr val="dk1"/>
              </a:buClr>
              <a:buSzPts val="1100"/>
            </a:pPr>
            <a:endParaRPr lang="en-GB" sz="1300" dirty="0">
              <a:solidFill>
                <a:schemeClr val="dk1"/>
              </a:solidFill>
              <a:latin typeface="Imprima"/>
              <a:ea typeface="Imprima"/>
              <a:cs typeface="Imprima"/>
              <a:sym typeface="Imprima"/>
            </a:endParaRPr>
          </a:p>
          <a:p>
            <a:pPr lvl="0" algn="ctr">
              <a:buClr>
                <a:schemeClr val="dk1"/>
              </a:buClr>
              <a:buSzPts val="1100"/>
            </a:pPr>
            <a:endParaRPr lang="en-GB" sz="1300" dirty="0">
              <a:solidFill>
                <a:schemeClr val="dk1"/>
              </a:solidFill>
              <a:latin typeface="Imprima"/>
              <a:ea typeface="Imprima"/>
              <a:cs typeface="Imprima"/>
              <a:sym typeface="Imprima"/>
            </a:endParaRPr>
          </a:p>
          <a:p>
            <a:pPr lvl="0" algn="ctr">
              <a:buClr>
                <a:schemeClr val="dk1"/>
              </a:buClr>
              <a:buSzPts val="1100"/>
            </a:pPr>
            <a:endParaRPr lang="en-GB" sz="1300" dirty="0">
              <a:solidFill>
                <a:schemeClr val="dk1"/>
              </a:solidFill>
              <a:latin typeface="Imprima"/>
              <a:ea typeface="Imprima"/>
              <a:cs typeface="Imprima"/>
              <a:sym typeface="Imprima"/>
            </a:endParaRPr>
          </a:p>
          <a:p>
            <a:pPr lvl="0" algn="ctr">
              <a:buClr>
                <a:schemeClr val="dk1"/>
              </a:buClr>
              <a:buSzPts val="1100"/>
            </a:pPr>
            <a:r>
              <a:rPr lang="en-GB" sz="1300" dirty="0">
                <a:solidFill>
                  <a:schemeClr val="dk1"/>
                </a:solidFill>
                <a:latin typeface="Imprima"/>
                <a:ea typeface="Imprima"/>
                <a:cs typeface="Imprima"/>
                <a:sym typeface="Imprima"/>
              </a:rPr>
              <a:t>Well done </a:t>
            </a:r>
            <a:r>
              <a:rPr lang="en-GB" sz="1300">
                <a:solidFill>
                  <a:schemeClr val="dk1"/>
                </a:solidFill>
                <a:latin typeface="Imprima"/>
                <a:ea typeface="Imprima"/>
                <a:cs typeface="Imprima"/>
                <a:sym typeface="Imprima"/>
              </a:rPr>
              <a:t>to Year 3/4 </a:t>
            </a:r>
            <a:r>
              <a:rPr lang="en-GB" sz="1300" dirty="0">
                <a:solidFill>
                  <a:schemeClr val="dk1"/>
                </a:solidFill>
                <a:latin typeface="Imprima"/>
                <a:ea typeface="Imprima"/>
                <a:cs typeface="Imprima"/>
                <a:sym typeface="Imprima"/>
              </a:rPr>
              <a:t>with 99.04% attendance.  Well done. </a:t>
            </a:r>
          </a:p>
        </p:txBody>
      </p:sp>
      <p:pic>
        <p:nvPicPr>
          <p:cNvPr id="8" name="Picture 7" descr="Attendance | Trawden Forest Primary Schoo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4178" y="7905749"/>
            <a:ext cx="2124594" cy="751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Google Shape;59;p13">
            <a:extLst>
              <a:ext uri="{FF2B5EF4-FFF2-40B4-BE49-F238E27FC236}">
                <a16:creationId xmlns:a16="http://schemas.microsoft.com/office/drawing/2014/main" id="{8673C2D5-0557-405F-91C7-B6253A250B33}"/>
              </a:ext>
            </a:extLst>
          </p:cNvPr>
          <p:cNvSpPr/>
          <p:nvPr/>
        </p:nvSpPr>
        <p:spPr>
          <a:xfrm>
            <a:off x="515573" y="3115547"/>
            <a:ext cx="2384070" cy="110298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rgbClr val="EA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buClr>
                <a:schemeClr val="dk1"/>
              </a:buClr>
              <a:buSzPts val="1100"/>
            </a:pPr>
            <a:r>
              <a:rPr lang="en-GB" sz="1100" b="1" dirty="0">
                <a:solidFill>
                  <a:schemeClr val="dk1"/>
                </a:solidFill>
                <a:latin typeface="Imprima"/>
                <a:ea typeface="Imprima"/>
                <a:cs typeface="Imprima"/>
                <a:sym typeface="Imprima"/>
              </a:rPr>
              <a:t>Road Safety</a:t>
            </a:r>
          </a:p>
          <a:p>
            <a:pPr lvl="0" algn="ctr">
              <a:buClr>
                <a:schemeClr val="dk1"/>
              </a:buClr>
              <a:buSzPts val="1100"/>
            </a:pPr>
            <a:r>
              <a:rPr lang="en-GB" sz="1100" dirty="0">
                <a:solidFill>
                  <a:schemeClr val="dk1"/>
                </a:solidFill>
                <a:latin typeface="Imprima"/>
                <a:ea typeface="Imprima"/>
                <a:cs typeface="Imprima"/>
                <a:sym typeface="Imprima"/>
              </a:rPr>
              <a:t>A quick reminder to park safely when dropping children off and collecting at the end of the day.  </a:t>
            </a:r>
          </a:p>
        </p:txBody>
      </p:sp>
      <p:sp>
        <p:nvSpPr>
          <p:cNvPr id="11" name="Google Shape;59;p13">
            <a:extLst>
              <a:ext uri="{FF2B5EF4-FFF2-40B4-BE49-F238E27FC236}">
                <a16:creationId xmlns:a16="http://schemas.microsoft.com/office/drawing/2014/main" id="{FD1809EF-083A-4E18-A8A9-DBDB337D49AB}"/>
              </a:ext>
            </a:extLst>
          </p:cNvPr>
          <p:cNvSpPr/>
          <p:nvPr/>
        </p:nvSpPr>
        <p:spPr>
          <a:xfrm>
            <a:off x="3636627" y="5271360"/>
            <a:ext cx="3447036" cy="2487654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rgbClr val="EA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buClr>
                <a:schemeClr val="dk1"/>
              </a:buClr>
              <a:buSzPts val="1100"/>
            </a:pPr>
            <a:r>
              <a:rPr lang="en-GB" sz="1200" dirty="0">
                <a:solidFill>
                  <a:schemeClr val="dk1"/>
                </a:solidFill>
                <a:latin typeface="Imprima"/>
                <a:ea typeface="Imprima"/>
                <a:cs typeface="Imprima"/>
                <a:sym typeface="Imprima"/>
              </a:rPr>
              <a:t>The weather is starting to get colder and our amazing team in the kitchen can provide delicious hot meals at lunch time.  Please give our </a:t>
            </a:r>
            <a:r>
              <a:rPr lang="en-GB" sz="1200" b="1" dirty="0">
                <a:solidFill>
                  <a:schemeClr val="dk1"/>
                </a:solidFill>
                <a:latin typeface="Imprima"/>
                <a:ea typeface="Imprima"/>
                <a:cs typeface="Imprima"/>
                <a:sym typeface="Imprima"/>
              </a:rPr>
              <a:t>Tree Top Diner </a:t>
            </a:r>
            <a:r>
              <a:rPr lang="en-GB" sz="1200" dirty="0">
                <a:solidFill>
                  <a:schemeClr val="dk1"/>
                </a:solidFill>
                <a:latin typeface="Imprima"/>
                <a:ea typeface="Imprima"/>
                <a:cs typeface="Imprima"/>
                <a:sym typeface="Imprima"/>
              </a:rPr>
              <a:t>a try! </a:t>
            </a:r>
          </a:p>
        </p:txBody>
      </p:sp>
      <p:sp>
        <p:nvSpPr>
          <p:cNvPr id="2" name="Google Shape;59;p13">
            <a:extLst>
              <a:ext uri="{FF2B5EF4-FFF2-40B4-BE49-F238E27FC236}">
                <a16:creationId xmlns:a16="http://schemas.microsoft.com/office/drawing/2014/main" id="{C5288D68-55E0-06C6-D1F8-5040EC20ECEF}"/>
              </a:ext>
            </a:extLst>
          </p:cNvPr>
          <p:cNvSpPr/>
          <p:nvPr/>
        </p:nvSpPr>
        <p:spPr>
          <a:xfrm>
            <a:off x="515572" y="4359470"/>
            <a:ext cx="2488861" cy="157254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rgbClr val="EA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en-GB" sz="1200" b="1" u="sng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200" b="1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Year 3/4 School Trip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14</a:t>
            </a:r>
            <a:r>
              <a:rPr lang="en-GB" sz="1200" baseline="30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GB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December 2023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Museum and Art Gallery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Please see details and payment options on </a:t>
            </a:r>
            <a:r>
              <a:rPr lang="en-GB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Parentpay</a:t>
            </a:r>
            <a:endParaRPr lang="en-GB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Attendance matters…… – The Wensleydale School &amp; Sixth Form">
            <a:extLst>
              <a:ext uri="{FF2B5EF4-FFF2-40B4-BE49-F238E27FC236}">
                <a16:creationId xmlns:a16="http://schemas.microsoft.com/office/drawing/2014/main" id="{A591F6BE-FCF3-4515-CC48-8BC7FE81F8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919" y="1562119"/>
            <a:ext cx="1957045" cy="1134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59;p13">
            <a:extLst>
              <a:ext uri="{FF2B5EF4-FFF2-40B4-BE49-F238E27FC236}">
                <a16:creationId xmlns:a16="http://schemas.microsoft.com/office/drawing/2014/main" id="{44A5D177-E65B-EBBE-A126-0B9680822307}"/>
              </a:ext>
            </a:extLst>
          </p:cNvPr>
          <p:cNvSpPr/>
          <p:nvPr/>
        </p:nvSpPr>
        <p:spPr>
          <a:xfrm>
            <a:off x="515573" y="8281267"/>
            <a:ext cx="2488861" cy="92138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rgbClr val="EA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en-GB" sz="12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FOSSA Non Uniform Day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13</a:t>
            </a:r>
            <a:r>
              <a:rPr lang="en-GB" sz="1200" baseline="30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GB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November 2023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Please look out for further details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Google Shape;59;p13">
            <a:extLst>
              <a:ext uri="{FF2B5EF4-FFF2-40B4-BE49-F238E27FC236}">
                <a16:creationId xmlns:a16="http://schemas.microsoft.com/office/drawing/2014/main" id="{541D2D07-881A-BED0-B846-FD8639BA0EE5}"/>
              </a:ext>
            </a:extLst>
          </p:cNvPr>
          <p:cNvSpPr/>
          <p:nvPr/>
        </p:nvSpPr>
        <p:spPr>
          <a:xfrm>
            <a:off x="540978" y="6075504"/>
            <a:ext cx="2488861" cy="2077255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rgbClr val="EA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en-GB" sz="1200" b="1" u="sng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 any ex pupils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living in </a:t>
            </a:r>
            <a:r>
              <a:rPr lang="en-GB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Flinton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Fitling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en-GB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Humbleton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that are going to University, please remember there is a grant available from the Trustees.  Please contact the school office for further details.</a:t>
            </a:r>
          </a:p>
        </p:txBody>
      </p:sp>
      <p:pic>
        <p:nvPicPr>
          <p:cNvPr id="4" name="Picture 3" descr="A person holding a plate of food&#10;&#10;Description automatically generated">
            <a:extLst>
              <a:ext uri="{FF2B5EF4-FFF2-40B4-BE49-F238E27FC236}">
                <a16:creationId xmlns:a16="http://schemas.microsoft.com/office/drawing/2014/main" id="{0D1AFEDC-3253-F0E5-B063-7D344362D1B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7171" b="22219"/>
          <a:stretch/>
        </p:blipFill>
        <p:spPr>
          <a:xfrm>
            <a:off x="4102415" y="6433387"/>
            <a:ext cx="1119805" cy="788662"/>
          </a:xfrm>
          <a:prstGeom prst="rect">
            <a:avLst/>
          </a:prstGeom>
        </p:spPr>
      </p:pic>
      <p:pic>
        <p:nvPicPr>
          <p:cNvPr id="7" name="Picture 6" descr="A plate of food on a tray&#10;&#10;Description automatically generated">
            <a:extLst>
              <a:ext uri="{FF2B5EF4-FFF2-40B4-BE49-F238E27FC236}">
                <a16:creationId xmlns:a16="http://schemas.microsoft.com/office/drawing/2014/main" id="{D6352BF5-A8A1-F311-CD63-F720B6BEB4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70442" y="6446413"/>
            <a:ext cx="1047433" cy="78557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4"/>
          <p:cNvSpPr/>
          <p:nvPr/>
        </p:nvSpPr>
        <p:spPr>
          <a:xfrm>
            <a:off x="148289" y="256648"/>
            <a:ext cx="7263096" cy="9052560"/>
          </a:xfrm>
          <a:prstGeom prst="roundRect">
            <a:avLst>
              <a:gd name="adj" fmla="val 8174"/>
            </a:avLst>
          </a:prstGeom>
          <a:solidFill>
            <a:schemeClr val="lt1"/>
          </a:solidFill>
          <a:ln w="38100" cap="flat" cmpd="sng">
            <a:solidFill>
              <a:srgbClr val="EA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endParaRPr lang="en-GB" sz="1200" b="1" u="sng" dirty="0"/>
          </a:p>
          <a:p>
            <a:pPr algn="ctr"/>
            <a:endParaRPr lang="en-GB" b="1" u="sng" dirty="0"/>
          </a:p>
          <a:p>
            <a:pPr algn="ctr"/>
            <a:endParaRPr lang="en-GB" b="1" u="sng" dirty="0"/>
          </a:p>
          <a:p>
            <a:pPr algn="ctr"/>
            <a:endParaRPr lang="en-GB" b="1" u="sng" dirty="0"/>
          </a:p>
          <a:p>
            <a:pPr algn="ctr"/>
            <a:endParaRPr lang="en-GB" b="1" u="sng" dirty="0"/>
          </a:p>
          <a:p>
            <a:pPr algn="ctr"/>
            <a:endParaRPr lang="en-GB" b="1" u="sng" dirty="0"/>
          </a:p>
          <a:p>
            <a:pPr algn="ctr"/>
            <a:endParaRPr lang="en-GB" b="1" u="sng" dirty="0"/>
          </a:p>
          <a:p>
            <a:pPr algn="ctr"/>
            <a:endParaRPr lang="en-GB" b="1" u="sng" dirty="0"/>
          </a:p>
          <a:p>
            <a:pPr algn="ctr"/>
            <a:r>
              <a:rPr lang="en-GB" b="1" u="sng" dirty="0"/>
              <a:t>MONDAY </a:t>
            </a:r>
          </a:p>
          <a:p>
            <a:pPr algn="ctr"/>
            <a:endParaRPr lang="en-GB" dirty="0"/>
          </a:p>
          <a:p>
            <a:pPr algn="ctr"/>
            <a:r>
              <a:rPr lang="en-GB" b="1" dirty="0"/>
              <a:t>“Yorkshire” all day breakfast with hash browns , baked beans</a:t>
            </a:r>
          </a:p>
          <a:p>
            <a:pPr algn="ctr"/>
            <a:r>
              <a:rPr lang="en-GB" b="1" dirty="0"/>
              <a:t>Chocolate cookie and mandarins</a:t>
            </a:r>
          </a:p>
          <a:p>
            <a:pPr algn="ctr"/>
            <a:endParaRPr lang="en-GB" b="1" dirty="0"/>
          </a:p>
          <a:p>
            <a:pPr algn="ctr"/>
            <a:r>
              <a:rPr lang="en-GB" b="1" u="sng" dirty="0"/>
              <a:t>TUESDAY</a:t>
            </a:r>
          </a:p>
          <a:p>
            <a:pPr algn="ctr"/>
            <a:endParaRPr lang="en-GB" u="sng" dirty="0"/>
          </a:p>
          <a:p>
            <a:pPr algn="ctr"/>
            <a:r>
              <a:rPr lang="en-GB" b="1" dirty="0"/>
              <a:t>Pizza pasta, crusty roll, baby carrots, peas</a:t>
            </a:r>
          </a:p>
          <a:p>
            <a:pPr algn="ctr"/>
            <a:r>
              <a:rPr lang="en-GB" b="1" dirty="0"/>
              <a:t>Shortcake and custard</a:t>
            </a:r>
          </a:p>
          <a:p>
            <a:pPr algn="ctr"/>
            <a:endParaRPr lang="en-GB" b="1" dirty="0"/>
          </a:p>
          <a:p>
            <a:pPr algn="ctr"/>
            <a:r>
              <a:rPr lang="en-GB" b="1" u="sng" dirty="0"/>
              <a:t>WEDNESDAY</a:t>
            </a:r>
          </a:p>
          <a:p>
            <a:pPr algn="ctr"/>
            <a:endParaRPr lang="en-GB" b="1" u="sng" dirty="0"/>
          </a:p>
          <a:p>
            <a:pPr algn="ctr"/>
            <a:r>
              <a:rPr lang="en-GB" b="1" dirty="0"/>
              <a:t>Roast pork, apple sauce, stuffing, mash potato, broccoli, baby carrots, gravy</a:t>
            </a:r>
          </a:p>
          <a:p>
            <a:pPr algn="ctr"/>
            <a:r>
              <a:rPr lang="en-GB" b="1" dirty="0"/>
              <a:t>Chocolate crackle and cream</a:t>
            </a:r>
          </a:p>
          <a:p>
            <a:pPr algn="ctr"/>
            <a:endParaRPr lang="en-GB" b="1" dirty="0"/>
          </a:p>
          <a:p>
            <a:pPr algn="ctr"/>
            <a:r>
              <a:rPr lang="en-GB" b="1" u="sng" dirty="0"/>
              <a:t>THURSDAY</a:t>
            </a:r>
          </a:p>
          <a:p>
            <a:pPr algn="ctr"/>
            <a:endParaRPr lang="en-GB" b="1" u="sng" dirty="0"/>
          </a:p>
          <a:p>
            <a:pPr algn="ctr"/>
            <a:r>
              <a:rPr lang="en-GB" b="1" dirty="0"/>
              <a:t>Mexican style chicken enchiladas, golden vegetable rice, vegetable sticks</a:t>
            </a:r>
          </a:p>
          <a:p>
            <a:pPr algn="ctr"/>
            <a:r>
              <a:rPr lang="en-GB" b="1" dirty="0"/>
              <a:t>Steamed jam sponge and custard</a:t>
            </a:r>
          </a:p>
          <a:p>
            <a:pPr algn="ctr"/>
            <a:endParaRPr lang="en-GB" b="1" u="sng" dirty="0"/>
          </a:p>
          <a:p>
            <a:pPr algn="ctr"/>
            <a:r>
              <a:rPr lang="en-GB" b="1" u="sng" dirty="0"/>
              <a:t>FRIDAY</a:t>
            </a:r>
          </a:p>
          <a:p>
            <a:pPr algn="ctr"/>
            <a:endParaRPr lang="en-GB" b="1" u="sng" dirty="0"/>
          </a:p>
          <a:p>
            <a:pPr algn="ctr"/>
            <a:r>
              <a:rPr lang="en-GB" b="1" dirty="0"/>
              <a:t>Jumbo fish fingers, chips, garden peas, tomato sauce</a:t>
            </a:r>
          </a:p>
          <a:p>
            <a:pPr algn="ctr"/>
            <a:r>
              <a:rPr lang="en-GB" b="1" dirty="0"/>
              <a:t>Oaty fruit crunch and custard</a:t>
            </a:r>
            <a:endParaRPr lang="en-GB" dirty="0"/>
          </a:p>
          <a:p>
            <a:pPr algn="ctr"/>
            <a:endParaRPr lang="en-GB" b="1" dirty="0"/>
          </a:p>
          <a:p>
            <a:pPr algn="ctr"/>
            <a:r>
              <a:rPr lang="en-GB" b="1" dirty="0"/>
              <a:t>Fresh fruit and yoghurts are always available as an alternative dessert.</a:t>
            </a:r>
            <a:endParaRPr lang="en-GB" dirty="0"/>
          </a:p>
          <a:p>
            <a:pPr algn="ctr"/>
            <a:endParaRPr lang="en-GB" b="1" dirty="0"/>
          </a:p>
          <a:p>
            <a:pPr algn="ctr"/>
            <a:endParaRPr lang="en-GB" b="1" dirty="0"/>
          </a:p>
          <a:p>
            <a:pPr algn="ctr"/>
            <a:r>
              <a:rPr lang="en-GB" b="1" dirty="0"/>
              <a:t>Jackets potatoes are available as an alternative every day</a:t>
            </a:r>
            <a:endParaRPr lang="en-GB" dirty="0"/>
          </a:p>
          <a:p>
            <a:pPr algn="ctr"/>
            <a:r>
              <a:rPr lang="en-GB" b="1" dirty="0"/>
              <a:t>Monday, Wednesday, Friday – Cheese and/or beans</a:t>
            </a:r>
            <a:endParaRPr lang="en-GB" dirty="0"/>
          </a:p>
          <a:p>
            <a:pPr algn="ctr"/>
            <a:r>
              <a:rPr lang="en-GB" b="1" dirty="0"/>
              <a:t>Tuesday &amp; Thursday – cheese and/or tuna</a:t>
            </a:r>
            <a:r>
              <a:rPr lang="en-GB" dirty="0"/>
              <a:t> </a:t>
            </a:r>
          </a:p>
          <a:p>
            <a:pPr algn="ctr"/>
            <a:endParaRPr lang="en-GB" b="1" u="sng" dirty="0"/>
          </a:p>
        </p:txBody>
      </p:sp>
      <p:pic>
        <p:nvPicPr>
          <p:cNvPr id="1026" name="Picture 2" descr="School lunch menus: May 13-17, 2019 | Education | dequeenbee.c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7493" y="402380"/>
            <a:ext cx="2686481" cy="1639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1354</TotalTime>
  <Words>341</Words>
  <Application>Microsoft Office PowerPoint</Application>
  <PresentationFormat>Custom</PresentationFormat>
  <Paragraphs>79</Paragraphs>
  <Slides>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7" baseType="lpstr">
      <vt:lpstr>Calibri</vt:lpstr>
      <vt:lpstr>Aharoni</vt:lpstr>
      <vt:lpstr>Imprima</vt:lpstr>
      <vt:lpstr>Arial</vt:lpstr>
      <vt:lpstr>Simple Light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Mrs T Myers (SE)</dc:creator>
  <cp:lastModifiedBy>Miss S Jenkyns (SE)</cp:lastModifiedBy>
  <cp:revision>70</cp:revision>
  <cp:lastPrinted>2023-10-20T12:43:03Z</cp:lastPrinted>
  <dcterms:modified xsi:type="dcterms:W3CDTF">2023-10-27T11:43:44Z</dcterms:modified>
</cp:coreProperties>
</file>