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797675" cy="9926638"/>
  <p:embeddedFontLst>
    <p:embeddedFont>
      <p:font typeface="Abadi" panose="020B0604020104020204" pitchFamily="34" charset="0"/>
      <p:regular r:id="rId5"/>
    </p:embeddedFont>
    <p:embeddedFont>
      <p:font typeface="Aharoni" panose="02010803020104030203" pitchFamily="2" charset="-79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Imprima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156" y="7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3dfa5074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3dfa507415_0_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853130" y="761445"/>
            <a:ext cx="4029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latin typeface="Imprima"/>
                <a:ea typeface="Imprima"/>
                <a:cs typeface="Imprima"/>
                <a:sym typeface="Imprima"/>
              </a:rPr>
              <a:t>Friday 20</a:t>
            </a:r>
            <a:r>
              <a:rPr lang="en-GB" sz="1700" b="1" baseline="30000" dirty="0">
                <a:latin typeface="Imprima"/>
                <a:ea typeface="Imprima"/>
                <a:cs typeface="Imprima"/>
                <a:sym typeface="Imprima"/>
              </a:rPr>
              <a:t>th</a:t>
            </a:r>
            <a:r>
              <a:rPr lang="en-GB" sz="1700" b="1" dirty="0">
                <a:latin typeface="Imprima"/>
                <a:ea typeface="Imprima"/>
                <a:cs typeface="Imprima"/>
                <a:sym typeface="Imprima"/>
              </a:rPr>
              <a:t> October 2023</a:t>
            </a:r>
            <a:endParaRPr sz="1700" b="1" dirty="0"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676188" y="1466851"/>
            <a:ext cx="3367914" cy="36788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 dirty="0">
                <a:latin typeface="Aharoni" panose="02010803020104030203" pitchFamily="2" charset="-79"/>
                <a:ea typeface="Imprima"/>
                <a:cs typeface="Aharoni" panose="02010803020104030203" pitchFamily="2" charset="-79"/>
                <a:sym typeface="Imprima"/>
              </a:rPr>
              <a:t>WEEK COMMENCING 23rd</a:t>
            </a:r>
            <a:r>
              <a:rPr lang="en-GB" sz="1100" b="1" u="sng" baseline="30000" dirty="0">
                <a:latin typeface="Aharoni" panose="02010803020104030203" pitchFamily="2" charset="-79"/>
                <a:ea typeface="Imprima"/>
                <a:cs typeface="Aharoni" panose="02010803020104030203" pitchFamily="2" charset="-79"/>
                <a:sym typeface="Imprima"/>
              </a:rPr>
              <a:t>TH</a:t>
            </a:r>
            <a:r>
              <a:rPr lang="en-GB" sz="1100" b="1" u="sng" dirty="0">
                <a:latin typeface="Aharoni" panose="02010803020104030203" pitchFamily="2" charset="-79"/>
                <a:ea typeface="Imprima"/>
                <a:cs typeface="Aharoni" panose="02010803020104030203" pitchFamily="2" charset="-79"/>
                <a:sym typeface="Imprima"/>
              </a:rPr>
              <a:t> OCTOBER DIARY DATES</a:t>
            </a:r>
            <a:endParaRPr sz="1100" b="1" u="sng" dirty="0">
              <a:latin typeface="Aharoni" panose="02010803020104030203" pitchFamily="2" charset="-79"/>
              <a:ea typeface="Imprima"/>
              <a:cs typeface="Aharoni" panose="02010803020104030203" pitchFamily="2" charset="-79"/>
              <a:sym typeface="Impri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Imprima"/>
              <a:ea typeface="Imprima"/>
              <a:cs typeface="Imprima"/>
              <a:sym typeface="Impri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 dirty="0">
                <a:latin typeface="Imprima"/>
                <a:ea typeface="Imprima"/>
                <a:cs typeface="Imprima"/>
                <a:sym typeface="Imprima"/>
              </a:rPr>
              <a:t>MONDAY </a:t>
            </a: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         Woodwind and piano 	Reception PE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	</a:t>
            </a:r>
            <a:r>
              <a:rPr lang="en-GB" sz="1100" b="1" dirty="0">
                <a:latin typeface="Imprima"/>
                <a:ea typeface="Imprima"/>
                <a:cs typeface="Imprima"/>
                <a:sym typeface="Imprima"/>
              </a:rPr>
              <a:t>Flu </a:t>
            </a:r>
            <a:r>
              <a:rPr lang="en-GB" sz="1100" b="1" dirty="0" err="1">
                <a:latin typeface="Imprima"/>
                <a:ea typeface="Imprima"/>
                <a:cs typeface="Imprima"/>
                <a:sym typeface="Imprima"/>
              </a:rPr>
              <a:t>Vaccs</a:t>
            </a:r>
            <a:endParaRPr lang="en-GB" sz="1100" b="1" dirty="0">
              <a:latin typeface="Imprima"/>
              <a:ea typeface="Imprima"/>
              <a:cs typeface="Imprima"/>
              <a:sym typeface="Impri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>
              <a:latin typeface="Imprima"/>
              <a:ea typeface="Imprima"/>
              <a:cs typeface="Imprima"/>
              <a:sym typeface="Impri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 </a:t>
            </a:r>
            <a:r>
              <a:rPr lang="en-GB" sz="1100" u="sng" dirty="0">
                <a:latin typeface="Imprima"/>
                <a:ea typeface="Imprima"/>
                <a:cs typeface="Imprima"/>
                <a:sym typeface="Imprima"/>
              </a:rPr>
              <a:t>TUESDAY</a:t>
            </a: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 	Nursery PE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       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u="sng" dirty="0">
                <a:latin typeface="Imprima"/>
                <a:ea typeface="Imprima"/>
                <a:cs typeface="Imprima"/>
                <a:sym typeface="Imprima"/>
              </a:rPr>
              <a:t>WEDNESDAY </a:t>
            </a: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   Outdoor learning EYFS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   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u="sng" dirty="0">
                <a:latin typeface="Imprima"/>
                <a:ea typeface="Imprima"/>
                <a:cs typeface="Imprima"/>
                <a:sym typeface="Imprima"/>
              </a:rPr>
              <a:t>THURSDAY</a:t>
            </a: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	Upper strings music tuition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	Guitar tuition</a:t>
            </a:r>
            <a:endParaRPr sz="1100" dirty="0">
              <a:latin typeface="Imprima"/>
              <a:ea typeface="Imprima"/>
              <a:cs typeface="Imprima"/>
              <a:sym typeface="Impri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	Y5/6 Forest schools pm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                          EYFS reading afternoon 3pm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100" dirty="0">
              <a:latin typeface="Imprima"/>
              <a:ea typeface="Imprima"/>
              <a:cs typeface="Imprima"/>
              <a:sym typeface="Impri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u="sng" dirty="0">
                <a:latin typeface="Imprima"/>
                <a:ea typeface="Imprima"/>
                <a:cs typeface="Imprima"/>
                <a:sym typeface="Imprima"/>
              </a:rPr>
              <a:t>FRIDAY  </a:t>
            </a: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            RECEPTION PE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                          Y1/2 PE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	Y3/4 PE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Imprima"/>
                <a:ea typeface="Imprima"/>
                <a:cs typeface="Imprima"/>
                <a:sym typeface="Imprima"/>
              </a:rPr>
              <a:t>                          Y5/6 PE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latin typeface="Imprima"/>
                <a:ea typeface="Imprima"/>
                <a:cs typeface="Imprima"/>
                <a:sym typeface="Imprima"/>
              </a:rPr>
              <a:t>            </a:t>
            </a:r>
          </a:p>
        </p:txBody>
      </p:sp>
      <p:sp>
        <p:nvSpPr>
          <p:cNvPr id="56" name="Google Shape;56;p13"/>
          <p:cNvSpPr/>
          <p:nvPr/>
        </p:nvSpPr>
        <p:spPr>
          <a:xfrm>
            <a:off x="476012" y="1348504"/>
            <a:ext cx="2422543" cy="16263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1200" b="1" dirty="0">
                <a:solidFill>
                  <a:srgbClr val="222222"/>
                </a:solidFill>
                <a:latin typeface="Abadi" panose="020B0604020202020204" pitchFamily="34" charset="0"/>
                <a:cs typeface="Aharoni" panose="02010803020104030203" pitchFamily="2" charset="-79"/>
              </a:rPr>
              <a:t>We are collecting food donations for </a:t>
            </a:r>
          </a:p>
          <a:p>
            <a:pPr algn="ctr"/>
            <a:r>
              <a:rPr lang="en-GB" sz="1200" b="1" dirty="0" err="1">
                <a:solidFill>
                  <a:srgbClr val="222222"/>
                </a:solidFill>
                <a:latin typeface="Abadi" panose="020B0604020202020204" pitchFamily="34" charset="0"/>
                <a:cs typeface="Aharoni" panose="02010803020104030203" pitchFamily="2" charset="-79"/>
              </a:rPr>
              <a:t>Hedon</a:t>
            </a:r>
            <a:r>
              <a:rPr lang="en-GB" sz="1200" b="1" dirty="0">
                <a:solidFill>
                  <a:srgbClr val="222222"/>
                </a:solidFill>
                <a:latin typeface="Abadi" panose="020B0604020202020204" pitchFamily="34" charset="0"/>
                <a:cs typeface="Aharoni" panose="02010803020104030203" pitchFamily="2" charset="-79"/>
              </a:rPr>
              <a:t> Pantry, at the Church.</a:t>
            </a:r>
          </a:p>
          <a:p>
            <a:pPr algn="ctr"/>
            <a:r>
              <a:rPr lang="en-GB" sz="1200" dirty="0">
                <a:solidFill>
                  <a:srgbClr val="222222"/>
                </a:solidFill>
                <a:latin typeface="Abadi" panose="020B0604020202020204" pitchFamily="34" charset="0"/>
                <a:cs typeface="Aharoni" panose="02010803020104030203" pitchFamily="2" charset="-79"/>
              </a:rPr>
              <a:t>Any spare tins, perishables etc, please drop into the school</a:t>
            </a:r>
            <a:r>
              <a:rPr lang="en-GB" b="1" dirty="0">
                <a:solidFill>
                  <a:srgbClr val="222222"/>
                </a:solidFill>
                <a:latin typeface="Abadi" panose="020B0604020202020204" pitchFamily="34" charset="0"/>
                <a:cs typeface="Aharoni" panose="02010803020104030203" pitchFamily="2" charset="-79"/>
              </a:rPr>
              <a:t>.</a:t>
            </a:r>
          </a:p>
          <a:p>
            <a:pPr algn="ctr"/>
            <a:r>
              <a:rPr lang="en-GB" sz="1200" b="1" dirty="0">
                <a:solidFill>
                  <a:srgbClr val="222222"/>
                </a:solidFill>
                <a:latin typeface="Abadi" panose="020B0604020202020204" pitchFamily="34" charset="0"/>
                <a:cs typeface="Aharoni" panose="02010803020104030203" pitchFamily="2" charset="-79"/>
              </a:rPr>
              <a:t>Thank you</a:t>
            </a:r>
            <a:r>
              <a:rPr lang="en-GB" sz="1200" b="1" dirty="0">
                <a:solidFill>
                  <a:srgbClr val="22222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GB" sz="1200" dirty="0">
              <a:solidFill>
                <a:srgbClr val="22222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3629025" y="7884633"/>
            <a:ext cx="3714900" cy="1262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lvl="0" algn="ctr">
              <a:buClr>
                <a:schemeClr val="dk1"/>
              </a:buClr>
              <a:buSzPts val="1100"/>
            </a:pPr>
            <a:endParaRPr lang="en-GB" sz="1300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lvl="0" algn="ctr">
              <a:buClr>
                <a:schemeClr val="dk1"/>
              </a:buClr>
              <a:buSzPts val="1100"/>
            </a:pPr>
            <a:endParaRPr lang="en-GB" sz="1300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lvl="0" algn="ctr">
              <a:buClr>
                <a:schemeClr val="dk1"/>
              </a:buClr>
              <a:buSzPts val="1100"/>
            </a:pPr>
            <a:endParaRPr lang="en-GB" sz="1300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en-GB" sz="1300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Well done </a:t>
            </a:r>
            <a:r>
              <a:rPr lang="en-GB" sz="130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to Beech KS1 with 96% attendance</a:t>
            </a:r>
            <a:r>
              <a:rPr lang="en-GB" sz="1300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.  Well done. </a:t>
            </a:r>
          </a:p>
        </p:txBody>
      </p:sp>
      <p:pic>
        <p:nvPicPr>
          <p:cNvPr id="8" name="Picture 7" descr="Attendance | Trawden Forest Primary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78" y="7905749"/>
            <a:ext cx="2124594" cy="75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59;p13">
            <a:extLst>
              <a:ext uri="{FF2B5EF4-FFF2-40B4-BE49-F238E27FC236}">
                <a16:creationId xmlns:a16="http://schemas.microsoft.com/office/drawing/2014/main" id="{8673C2D5-0557-405F-91C7-B6253A250B33}"/>
              </a:ext>
            </a:extLst>
          </p:cNvPr>
          <p:cNvSpPr/>
          <p:nvPr/>
        </p:nvSpPr>
        <p:spPr>
          <a:xfrm>
            <a:off x="515573" y="3115547"/>
            <a:ext cx="2384070" cy="15672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GB" sz="1100" b="1" dirty="0">
                <a:solidFill>
                  <a:schemeClr val="dk1"/>
                </a:solidFill>
                <a:latin typeface="Abadi" panose="020B0604020104020204" pitchFamily="34" charset="0"/>
                <a:ea typeface="Imprima"/>
                <a:cs typeface="Imprima"/>
                <a:sym typeface="Imprima"/>
              </a:rPr>
              <a:t>POLITE REMINDER</a:t>
            </a:r>
          </a:p>
          <a:p>
            <a:pPr lvl="0" algn="ctr">
              <a:buClr>
                <a:schemeClr val="dk1"/>
              </a:buClr>
              <a:buSzPts val="1100"/>
            </a:pPr>
            <a:endParaRPr lang="en-GB" sz="1100" dirty="0">
              <a:solidFill>
                <a:schemeClr val="dk1"/>
              </a:solidFill>
              <a:latin typeface="Abadi" panose="020B0604020104020204" pitchFamily="34" charset="0"/>
              <a:ea typeface="Imprima"/>
              <a:cs typeface="Imprima"/>
              <a:sym typeface="Imprima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en-GB" sz="1100" dirty="0">
                <a:solidFill>
                  <a:schemeClr val="dk1"/>
                </a:solidFill>
                <a:latin typeface="Abadi" panose="020B0604020104020204" pitchFamily="34" charset="0"/>
                <a:ea typeface="Imprima"/>
                <a:cs typeface="Imprima"/>
                <a:sym typeface="Imprima"/>
              </a:rPr>
              <a:t>Children are not able to use the play equipment or pirate ship on the field, before or after school, due to health and safety.  Thank you for your support</a:t>
            </a:r>
            <a:r>
              <a:rPr lang="en-GB" sz="1200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.</a:t>
            </a:r>
          </a:p>
        </p:txBody>
      </p:sp>
      <p:sp>
        <p:nvSpPr>
          <p:cNvPr id="11" name="Google Shape;59;p13">
            <a:extLst>
              <a:ext uri="{FF2B5EF4-FFF2-40B4-BE49-F238E27FC236}">
                <a16:creationId xmlns:a16="http://schemas.microsoft.com/office/drawing/2014/main" id="{FD1809EF-083A-4E18-A8A9-DBDB337D49AB}"/>
              </a:ext>
            </a:extLst>
          </p:cNvPr>
          <p:cNvSpPr/>
          <p:nvPr/>
        </p:nvSpPr>
        <p:spPr>
          <a:xfrm>
            <a:off x="3636627" y="5271360"/>
            <a:ext cx="3447036" cy="24876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b="1" u="sng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b="1" u="sng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u="sng" dirty="0">
                <a:solidFill>
                  <a:schemeClr val="dk1"/>
                </a:solidFill>
                <a:latin typeface="Aharoni" panose="02010803020104030203" pitchFamily="2" charset="-79"/>
                <a:ea typeface="Imprima"/>
                <a:cs typeface="Aharoni" panose="02010803020104030203" pitchFamily="2" charset="-79"/>
                <a:sym typeface="Imprima"/>
              </a:rPr>
              <a:t>CLUBS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200" u="sng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Monday </a:t>
            </a:r>
            <a:r>
              <a:rPr lang="en-GB" sz="1200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– Let’s sing with Miss </a:t>
            </a:r>
            <a:r>
              <a:rPr lang="en-GB" sz="1200" dirty="0" err="1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Uney</a:t>
            </a:r>
            <a:r>
              <a:rPr lang="en-GB" sz="1200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 KS1 &amp; KS2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200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Let’s get reading with Miss </a:t>
            </a:r>
            <a:r>
              <a:rPr lang="en-GB" sz="1200" dirty="0" err="1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Pattrick</a:t>
            </a:r>
            <a:r>
              <a:rPr lang="en-GB" sz="1200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  KS1 &amp; KS2 </a:t>
            </a:r>
          </a:p>
          <a:p>
            <a:pPr lvl="0">
              <a:buClr>
                <a:schemeClr val="dk1"/>
              </a:buClr>
              <a:buSzPts val="1100"/>
            </a:pPr>
            <a:endParaRPr lang="en-GB" sz="1200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GB" sz="1200" u="sng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Tuesday</a:t>
            </a:r>
            <a:r>
              <a:rPr lang="en-GB" sz="1200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 -  Let’s cook with Mr </a:t>
            </a:r>
            <a:r>
              <a:rPr lang="en-GB" sz="1200" dirty="0" err="1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Snuggs</a:t>
            </a:r>
            <a:r>
              <a:rPr lang="en-GB" sz="1200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 KS2</a:t>
            </a:r>
          </a:p>
          <a:p>
            <a:pPr lvl="0">
              <a:buClr>
                <a:schemeClr val="dk1"/>
              </a:buClr>
              <a:buSzPts val="1100"/>
            </a:pPr>
            <a:endParaRPr lang="en-GB" sz="1200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GB" sz="1200" u="sng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Friday</a:t>
            </a:r>
            <a:r>
              <a:rPr lang="en-GB" sz="1200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 – Let’s get active football club with Mr Daddy.  </a:t>
            </a:r>
          </a:p>
          <a:p>
            <a:pPr lvl="0">
              <a:buClr>
                <a:schemeClr val="dk1"/>
              </a:buClr>
              <a:buSzPts val="1100"/>
            </a:pPr>
            <a:endParaRPr lang="en-GB" sz="1200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GB" sz="1200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Limited places, please book via ParentPay.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 u="sng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  </a:t>
            </a:r>
            <a:endParaRPr lang="en-GB" sz="1300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lvl="0" algn="ctr">
              <a:buClr>
                <a:schemeClr val="dk1"/>
              </a:buClr>
              <a:buSzPts val="1100"/>
            </a:pPr>
            <a:endParaRPr lang="en-GB" sz="1300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9" name="Google Shape;59;p13">
            <a:extLst>
              <a:ext uri="{FF2B5EF4-FFF2-40B4-BE49-F238E27FC236}">
                <a16:creationId xmlns:a16="http://schemas.microsoft.com/office/drawing/2014/main" id="{89EE58E5-3E07-43BC-9939-9C58829B6220}"/>
              </a:ext>
            </a:extLst>
          </p:cNvPr>
          <p:cNvSpPr/>
          <p:nvPr/>
        </p:nvSpPr>
        <p:spPr>
          <a:xfrm>
            <a:off x="215750" y="7677138"/>
            <a:ext cx="3148166" cy="16661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endParaRPr lang="en-GB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lvl="0" algn="ctr">
              <a:buClr>
                <a:schemeClr val="dk1"/>
              </a:buClr>
              <a:buSzPts val="1100"/>
            </a:pPr>
            <a:endParaRPr lang="en-GB" sz="1200" b="1" u="sng" dirty="0">
              <a:solidFill>
                <a:schemeClr val="dk1"/>
              </a:solidFill>
              <a:latin typeface="Aharoni" panose="02010803020104030203" pitchFamily="2" charset="-79"/>
              <a:ea typeface="Imprima"/>
              <a:cs typeface="Aharoni" panose="02010803020104030203" pitchFamily="2" charset="-79"/>
              <a:sym typeface="Imprima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en-GB" sz="1200" b="1" u="sng" dirty="0">
                <a:solidFill>
                  <a:schemeClr val="dk1"/>
                </a:solidFill>
                <a:latin typeface="Aharoni" panose="02010803020104030203" pitchFamily="2" charset="-79"/>
                <a:ea typeface="Imprima"/>
                <a:cs typeface="Aharoni" panose="02010803020104030203" pitchFamily="2" charset="-79"/>
                <a:sym typeface="Imprima"/>
              </a:rPr>
              <a:t>VACANCY</a:t>
            </a:r>
          </a:p>
          <a:p>
            <a:pPr lvl="0" algn="ctr">
              <a:buClr>
                <a:schemeClr val="dk1"/>
              </a:buClr>
              <a:buSzPts val="1100"/>
            </a:pPr>
            <a:endParaRPr lang="en-GB" sz="1200" b="1" u="sng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en-GB" sz="1200" b="1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CATERING ASSISTANT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GB" sz="1200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2.75 hours per week, to be worked during the school term.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GB" sz="1200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Actual Salary £1,438-£1,462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GB" sz="1200" b="1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Further details: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GB" sz="1200" b="1" dirty="0">
                <a:solidFill>
                  <a:schemeClr val="dk1"/>
                </a:solidFill>
                <a:latin typeface="Imprima"/>
                <a:ea typeface="Imprima"/>
                <a:cs typeface="Imprima"/>
                <a:sym typeface="Imprima"/>
              </a:rPr>
              <a:t>www.eboracademytrust.co.uk</a:t>
            </a:r>
          </a:p>
          <a:p>
            <a:pPr lvl="0" algn="ctr">
              <a:buClr>
                <a:schemeClr val="dk1"/>
              </a:buClr>
              <a:buSzPts val="1100"/>
            </a:pPr>
            <a:endParaRPr lang="en-GB" b="1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lvl="0" algn="ctr">
              <a:buClr>
                <a:schemeClr val="dk1"/>
              </a:buClr>
              <a:buSzPts val="1100"/>
            </a:pPr>
            <a:endParaRPr lang="en-GB" b="1" u="sng" dirty="0">
              <a:solidFill>
                <a:schemeClr val="dk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pic>
        <p:nvPicPr>
          <p:cNvPr id="3" name="Graphic 2" descr="Cupcake outline">
            <a:extLst>
              <a:ext uri="{FF2B5EF4-FFF2-40B4-BE49-F238E27FC236}">
                <a16:creationId xmlns:a16="http://schemas.microsoft.com/office/drawing/2014/main" id="{9BED3212-F661-4323-0333-496D0F8DD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3683" y="2485152"/>
            <a:ext cx="799447" cy="417437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E8A6CDD4-8338-12D2-4CF1-99B144E2C8F1}"/>
              </a:ext>
            </a:extLst>
          </p:cNvPr>
          <p:cNvSpPr/>
          <p:nvPr/>
        </p:nvSpPr>
        <p:spPr>
          <a:xfrm>
            <a:off x="515573" y="7732567"/>
            <a:ext cx="409868" cy="346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7A4DAA69-FE24-BC48-8EFE-AD3CDE947649}"/>
              </a:ext>
            </a:extLst>
          </p:cNvPr>
          <p:cNvSpPr/>
          <p:nvPr/>
        </p:nvSpPr>
        <p:spPr>
          <a:xfrm>
            <a:off x="2759939" y="7732567"/>
            <a:ext cx="409868" cy="346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oogle Shape;59;p13">
            <a:extLst>
              <a:ext uri="{FF2B5EF4-FFF2-40B4-BE49-F238E27FC236}">
                <a16:creationId xmlns:a16="http://schemas.microsoft.com/office/drawing/2014/main" id="{C5288D68-55E0-06C6-D1F8-5040EC20ECEF}"/>
              </a:ext>
            </a:extLst>
          </p:cNvPr>
          <p:cNvSpPr/>
          <p:nvPr/>
        </p:nvSpPr>
        <p:spPr>
          <a:xfrm>
            <a:off x="476012" y="4823494"/>
            <a:ext cx="2488861" cy="13002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PARENTS’ EVENING</a:t>
            </a:r>
            <a:endParaRPr lang="en-GB" sz="1200" b="1" u="sng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commencing Monday 13</a:t>
            </a:r>
            <a:r>
              <a:rPr lang="en-GB" sz="1200" baseline="30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November. Booking opens on Monday 23</a:t>
            </a:r>
            <a:r>
              <a:rPr lang="en-GB" sz="1200" baseline="30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sz="1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October.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9;p13">
            <a:extLst>
              <a:ext uri="{FF2B5EF4-FFF2-40B4-BE49-F238E27FC236}">
                <a16:creationId xmlns:a16="http://schemas.microsoft.com/office/drawing/2014/main" id="{BB56848F-1689-CDAE-E49D-E3C5B5ABEF2A}"/>
              </a:ext>
            </a:extLst>
          </p:cNvPr>
          <p:cNvSpPr/>
          <p:nvPr/>
        </p:nvSpPr>
        <p:spPr>
          <a:xfrm>
            <a:off x="515573" y="6179139"/>
            <a:ext cx="2449300" cy="14029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 TERM</a:t>
            </a:r>
            <a:endParaRPr lang="en-GB" sz="12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closes Friday 27</a:t>
            </a:r>
            <a:r>
              <a:rPr lang="en-GB" sz="1200" baseline="30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October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Re-opens Monday 6</a:t>
            </a:r>
            <a:r>
              <a:rPr lang="en-GB" sz="1200" baseline="30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November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148289" y="256648"/>
            <a:ext cx="7263096" cy="9052560"/>
          </a:xfrm>
          <a:prstGeom prst="roundRect">
            <a:avLst>
              <a:gd name="adj" fmla="val 8174"/>
            </a:avLst>
          </a:prstGeom>
          <a:solidFill>
            <a:schemeClr val="lt1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GB" sz="1200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r>
              <a:rPr lang="en-GB" b="1" u="sng" dirty="0"/>
              <a:t>MONDAY 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Beef Meatballs in Tomato Sauce with Pasta served with a Crusty Roll</a:t>
            </a:r>
          </a:p>
          <a:p>
            <a:pPr algn="ctr"/>
            <a:r>
              <a:rPr lang="en-GB" b="1" dirty="0"/>
              <a:t> and Sweetcorn</a:t>
            </a:r>
          </a:p>
          <a:p>
            <a:pPr algn="ctr"/>
            <a:r>
              <a:rPr lang="en-GB" b="1" dirty="0"/>
              <a:t>Chocolate Oat Delight and Custard</a:t>
            </a:r>
          </a:p>
          <a:p>
            <a:pPr algn="ctr"/>
            <a:endParaRPr lang="en-GB" b="1" dirty="0"/>
          </a:p>
          <a:p>
            <a:pPr algn="ctr"/>
            <a:r>
              <a:rPr lang="en-GB" b="1" u="sng" dirty="0"/>
              <a:t>TUESDAY</a:t>
            </a:r>
          </a:p>
          <a:p>
            <a:pPr algn="ctr"/>
            <a:endParaRPr lang="en-GB" u="sng" dirty="0"/>
          </a:p>
          <a:p>
            <a:pPr algn="ctr"/>
            <a:r>
              <a:rPr lang="en-GB" b="1" dirty="0"/>
              <a:t>Margherita Pizza served with Potato Wedges and Baked Beans and Peas</a:t>
            </a:r>
          </a:p>
          <a:p>
            <a:pPr algn="ctr"/>
            <a:r>
              <a:rPr lang="en-GB" b="1" dirty="0"/>
              <a:t>Viennese Biscuit and Peaches</a:t>
            </a:r>
          </a:p>
          <a:p>
            <a:pPr algn="ctr"/>
            <a:endParaRPr lang="en-GB" b="1" dirty="0"/>
          </a:p>
          <a:p>
            <a:pPr algn="ctr"/>
            <a:r>
              <a:rPr lang="en-GB" b="1" u="sng" dirty="0"/>
              <a:t>WEDNESDAY</a:t>
            </a:r>
          </a:p>
          <a:p>
            <a:pPr algn="ctr"/>
            <a:endParaRPr lang="en-GB" b="1" u="sng" dirty="0"/>
          </a:p>
          <a:p>
            <a:pPr algn="ctr"/>
            <a:r>
              <a:rPr lang="en-GB" b="1" dirty="0"/>
              <a:t>Slow Braised Diced Beef and Yorkshire Pudding served with Mash Potato, Green Beans and Baby Carrots </a:t>
            </a:r>
          </a:p>
          <a:p>
            <a:pPr algn="ctr"/>
            <a:r>
              <a:rPr lang="en-GB" b="1" dirty="0"/>
              <a:t>Chocolate Orange Sponge and Cream</a:t>
            </a:r>
          </a:p>
          <a:p>
            <a:pPr algn="ctr"/>
            <a:endParaRPr lang="en-GB" b="1" dirty="0"/>
          </a:p>
          <a:p>
            <a:pPr algn="ctr"/>
            <a:r>
              <a:rPr lang="en-GB" b="1" u="sng" dirty="0"/>
              <a:t>THURSDAY</a:t>
            </a:r>
          </a:p>
          <a:p>
            <a:pPr algn="ctr"/>
            <a:endParaRPr lang="en-GB" b="1" u="sng" dirty="0"/>
          </a:p>
          <a:p>
            <a:pPr algn="ctr"/>
            <a:r>
              <a:rPr lang="en-GB" b="1" dirty="0"/>
              <a:t>Chicken Korma and Rainbow Rice served with Naan Bread and</a:t>
            </a:r>
          </a:p>
          <a:p>
            <a:pPr algn="ctr"/>
            <a:r>
              <a:rPr lang="en-GB" b="1" dirty="0"/>
              <a:t>mixed Vegetables</a:t>
            </a:r>
          </a:p>
          <a:p>
            <a:pPr algn="ctr"/>
            <a:r>
              <a:rPr lang="en-GB" b="1" dirty="0"/>
              <a:t>Ice Cream Roll and Fruit Cocktail</a:t>
            </a:r>
          </a:p>
          <a:p>
            <a:pPr algn="ctr"/>
            <a:endParaRPr lang="en-GB" b="1" u="sng" dirty="0"/>
          </a:p>
          <a:p>
            <a:pPr algn="ctr"/>
            <a:r>
              <a:rPr lang="en-GB" b="1" u="sng" dirty="0"/>
              <a:t>FRIDAY</a:t>
            </a:r>
          </a:p>
          <a:p>
            <a:pPr algn="ctr"/>
            <a:endParaRPr lang="en-GB" b="1" u="sng" dirty="0"/>
          </a:p>
          <a:p>
            <a:pPr algn="ctr"/>
            <a:r>
              <a:rPr lang="en-GB" b="1" dirty="0"/>
              <a:t>Crispy Fish Nuggets and Tomato Sauce served with Chips and Garden Peas</a:t>
            </a:r>
          </a:p>
          <a:p>
            <a:pPr algn="ctr"/>
            <a:r>
              <a:rPr lang="en-GB" b="1" dirty="0"/>
              <a:t>Raspberry Bun</a:t>
            </a:r>
            <a:endParaRPr lang="en-GB" dirty="0"/>
          </a:p>
          <a:p>
            <a:pPr algn="ctr"/>
            <a:endParaRPr lang="en-GB" b="1" dirty="0"/>
          </a:p>
          <a:p>
            <a:pPr algn="ctr"/>
            <a:r>
              <a:rPr lang="en-GB" b="1" dirty="0"/>
              <a:t>Fresh fruit and yoghurts are always available as an alternative dessert.</a:t>
            </a:r>
            <a:endParaRPr lang="en-GB" dirty="0"/>
          </a:p>
          <a:p>
            <a:pPr algn="ctr"/>
            <a:r>
              <a:rPr lang="en-GB" b="1" dirty="0"/>
              <a:t>Jackets potatoes are available as an alternative every day</a:t>
            </a:r>
            <a:endParaRPr lang="en-GB" dirty="0"/>
          </a:p>
          <a:p>
            <a:pPr algn="ctr"/>
            <a:r>
              <a:rPr lang="en-GB" b="1" dirty="0"/>
              <a:t>Monday, Wednesday, Friday – Cheese and/or beans</a:t>
            </a:r>
            <a:endParaRPr lang="en-GB" dirty="0"/>
          </a:p>
          <a:p>
            <a:pPr algn="ctr"/>
            <a:r>
              <a:rPr lang="en-GB" b="1" dirty="0"/>
              <a:t>Tuesday &amp; Thursday – cheese and/or tuna</a:t>
            </a:r>
            <a:r>
              <a:rPr lang="en-GB" dirty="0"/>
              <a:t> </a:t>
            </a:r>
          </a:p>
        </p:txBody>
      </p:sp>
      <p:pic>
        <p:nvPicPr>
          <p:cNvPr id="1026" name="Picture 2" descr="School lunch menus: May 13-17, 2019 | Education | dequeenbe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93" y="402380"/>
            <a:ext cx="2686481" cy="16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383</Words>
  <Application>Microsoft Office PowerPoint</Application>
  <PresentationFormat>Custom</PresentationFormat>
  <Paragraphs>99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Imprima</vt:lpstr>
      <vt:lpstr>Arial</vt:lpstr>
      <vt:lpstr>Calibri</vt:lpstr>
      <vt:lpstr>Aharoni</vt:lpstr>
      <vt:lpstr>Abadi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T Myers (SE)</dc:creator>
  <cp:lastModifiedBy>Miss S Jenkyns (SE)</cp:lastModifiedBy>
  <cp:revision>66</cp:revision>
  <cp:lastPrinted>2023-10-20T12:43:03Z</cp:lastPrinted>
  <dcterms:modified xsi:type="dcterms:W3CDTF">2023-10-20T12:57:54Z</dcterms:modified>
</cp:coreProperties>
</file>